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diagrams/colors9.xml" ContentType="application/vnd.openxmlformats-officedocument.drawingml.diagramCol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diagrams/layout2.xml" ContentType="application/vnd.openxmlformats-officedocument.drawingml.diagramLayout+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diagrams/data9.xml" ContentType="application/vnd.openxmlformats-officedocument.drawingml.diagramData+xml"/>
  <Override PartName="/ppt/slides/slide20.xml" ContentType="application/vnd.openxmlformats-officedocument.presentationml.slide+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40.xml" ContentType="application/vnd.openxmlformats-officedocument.presentationml.notesSlide+xml"/>
  <Override PartName="/ppt/diagrams/colors7.xml" ContentType="application/vnd.openxmlformats-officedocument.drawingml.diagramColors+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74"/>
  </p:notesMasterIdLst>
  <p:sldIdLst>
    <p:sldId id="368" r:id="rId2"/>
    <p:sldId id="369" r:id="rId3"/>
    <p:sldId id="370" r:id="rId4"/>
    <p:sldId id="371" r:id="rId5"/>
    <p:sldId id="372" r:id="rId6"/>
    <p:sldId id="373" r:id="rId7"/>
    <p:sldId id="374" r:id="rId8"/>
    <p:sldId id="375" r:id="rId9"/>
    <p:sldId id="376" r:id="rId10"/>
    <p:sldId id="361" r:id="rId11"/>
    <p:sldId id="362" r:id="rId12"/>
    <p:sldId id="363" r:id="rId13"/>
    <p:sldId id="364" r:id="rId14"/>
    <p:sldId id="365" r:id="rId15"/>
    <p:sldId id="366" r:id="rId16"/>
    <p:sldId id="283" r:id="rId17"/>
    <p:sldId id="317" r:id="rId18"/>
    <p:sldId id="346" r:id="rId19"/>
    <p:sldId id="309" r:id="rId20"/>
    <p:sldId id="310" r:id="rId21"/>
    <p:sldId id="345" r:id="rId22"/>
    <p:sldId id="311" r:id="rId23"/>
    <p:sldId id="347" r:id="rId24"/>
    <p:sldId id="312" r:id="rId25"/>
    <p:sldId id="314" r:id="rId26"/>
    <p:sldId id="315" r:id="rId27"/>
    <p:sldId id="318" r:id="rId28"/>
    <p:sldId id="348" r:id="rId29"/>
    <p:sldId id="260" r:id="rId30"/>
    <p:sldId id="262" r:id="rId31"/>
    <p:sldId id="349" r:id="rId32"/>
    <p:sldId id="302" r:id="rId33"/>
    <p:sldId id="303" r:id="rId34"/>
    <p:sldId id="304" r:id="rId35"/>
    <p:sldId id="350" r:id="rId36"/>
    <p:sldId id="305" r:id="rId37"/>
    <p:sldId id="306" r:id="rId38"/>
    <p:sldId id="307" r:id="rId39"/>
    <p:sldId id="308" r:id="rId40"/>
    <p:sldId id="263" r:id="rId41"/>
    <p:sldId id="319" r:id="rId42"/>
    <p:sldId id="328" r:id="rId43"/>
    <p:sldId id="329" r:id="rId44"/>
    <p:sldId id="327" r:id="rId45"/>
    <p:sldId id="330" r:id="rId46"/>
    <p:sldId id="320" r:id="rId47"/>
    <p:sldId id="331" r:id="rId48"/>
    <p:sldId id="323" r:id="rId49"/>
    <p:sldId id="324" r:id="rId50"/>
    <p:sldId id="321" r:id="rId51"/>
    <p:sldId id="351" r:id="rId52"/>
    <p:sldId id="264" r:id="rId53"/>
    <p:sldId id="352" r:id="rId54"/>
    <p:sldId id="353" r:id="rId55"/>
    <p:sldId id="355" r:id="rId56"/>
    <p:sldId id="356" r:id="rId57"/>
    <p:sldId id="268" r:id="rId58"/>
    <p:sldId id="358" r:id="rId59"/>
    <p:sldId id="357" r:id="rId60"/>
    <p:sldId id="360" r:id="rId61"/>
    <p:sldId id="286" r:id="rId62"/>
    <p:sldId id="257" r:id="rId63"/>
    <p:sldId id="289" r:id="rId64"/>
    <p:sldId id="334" r:id="rId65"/>
    <p:sldId id="359" r:id="rId66"/>
    <p:sldId id="332" r:id="rId67"/>
    <p:sldId id="333" r:id="rId68"/>
    <p:sldId id="269" r:id="rId69"/>
    <p:sldId id="290" r:id="rId70"/>
    <p:sldId id="261" r:id="rId71"/>
    <p:sldId id="287" r:id="rId72"/>
    <p:sldId id="313"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40" autoAdjust="0"/>
  </p:normalViewPr>
  <p:slideViewPr>
    <p:cSldViewPr>
      <p:cViewPr>
        <p:scale>
          <a:sx n="66" d="100"/>
          <a:sy n="66" d="100"/>
        </p:scale>
        <p:origin x="-1506"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FA7969A6-1AC1-4BEB-BD49-D020FA20B299}">
      <dgm:prSet phldrT="[Text]" custT="1"/>
      <dgm:spPr/>
      <dgm:t>
        <a:bodyPr/>
        <a:lstStyle/>
        <a:p>
          <a:r>
            <a:rPr lang="en-US" sz="2400" dirty="0" smtClean="0">
              <a:latin typeface="Verdana" pitchFamily="34" charset="0"/>
              <a:ea typeface="Verdana" pitchFamily="34" charset="0"/>
              <a:cs typeface="Verdana" pitchFamily="34" charset="0"/>
            </a:rPr>
            <a:t>Identify suitable postal code</a:t>
          </a:r>
          <a:endParaRPr lang="en-GB" sz="2400" dirty="0">
            <a:latin typeface="Verdana" pitchFamily="34" charset="0"/>
            <a:ea typeface="Verdana" pitchFamily="34" charset="0"/>
            <a:cs typeface="Verdana" pitchFamily="34" charset="0"/>
          </a:endParaRPr>
        </a:p>
      </dgm:t>
    </dgm:pt>
    <dgm:pt modelId="{FC3200F6-59A2-479F-8E23-CF37C96DB9D5}" type="parTrans" cxnId="{84B4464D-EFD7-4C3D-A882-A243793415C9}">
      <dgm:prSet/>
      <dgm:spPr/>
      <dgm:t>
        <a:bodyPr/>
        <a:lstStyle/>
        <a:p>
          <a:endParaRPr lang="en-GB"/>
        </a:p>
      </dgm:t>
    </dgm:pt>
    <dgm:pt modelId="{91525A73-DBB8-47CB-9A91-F008EAC3EAEF}" type="sibTrans" cxnId="{84B4464D-EFD7-4C3D-A882-A243793415C9}">
      <dgm:prSet custT="1"/>
      <dgm:spPr/>
      <dgm:t>
        <a:bodyPr/>
        <a:lstStyle/>
        <a:p>
          <a:endParaRPr lang="en-GB" sz="2400">
            <a:latin typeface="Verdana" pitchFamily="34" charset="0"/>
            <a:ea typeface="Verdana" pitchFamily="34" charset="0"/>
            <a:cs typeface="Verdana" pitchFamily="34" charset="0"/>
          </a:endParaRPr>
        </a:p>
      </dgm:t>
    </dgm:pt>
    <dgm:pt modelId="{48E22DF9-067B-43A4-8353-650C6B38EAE8}">
      <dgm:prSet phldrT="[Text]" custT="1"/>
      <dgm:spPr/>
      <dgm:t>
        <a:bodyPr/>
        <a:lstStyle/>
        <a:p>
          <a:r>
            <a:rPr lang="en-US" sz="2400" dirty="0" smtClean="0">
              <a:latin typeface="Verdana" pitchFamily="34" charset="0"/>
              <a:ea typeface="Verdana" pitchFamily="34" charset="0"/>
              <a:cs typeface="Verdana" pitchFamily="34" charset="0"/>
            </a:rPr>
            <a:t>Sending promotional coupons</a:t>
          </a:r>
          <a:endParaRPr lang="en-GB" sz="2400" dirty="0">
            <a:latin typeface="Verdana" pitchFamily="34" charset="0"/>
            <a:ea typeface="Verdana" pitchFamily="34" charset="0"/>
            <a:cs typeface="Verdana" pitchFamily="34" charset="0"/>
          </a:endParaRPr>
        </a:p>
      </dgm:t>
    </dgm:pt>
    <dgm:pt modelId="{FBDE5699-215E-42A1-B5F3-E22583DBAF0D}" type="parTrans" cxnId="{E2B9E47A-D40A-459C-B9A7-C1211AB5F7E6}">
      <dgm:prSet/>
      <dgm:spPr/>
      <dgm:t>
        <a:bodyPr/>
        <a:lstStyle/>
        <a:p>
          <a:endParaRPr lang="en-GB"/>
        </a:p>
      </dgm:t>
    </dgm:pt>
    <dgm:pt modelId="{0CBACFD5-1843-4DFD-ACDE-8C2266F982DC}" type="sibTrans" cxnId="{E2B9E47A-D40A-459C-B9A7-C1211AB5F7E6}">
      <dgm:prSet custT="1"/>
      <dgm:spPr/>
      <dgm:t>
        <a:bodyPr/>
        <a:lstStyle/>
        <a:p>
          <a:endParaRPr lang="en-GB" sz="2400">
            <a:latin typeface="Verdana" pitchFamily="34" charset="0"/>
            <a:ea typeface="Verdana" pitchFamily="34" charset="0"/>
            <a:cs typeface="Verdana" pitchFamily="34" charset="0"/>
          </a:endParaRPr>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Increase proportion of customer responded</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521F0ED4-3DB7-4942-85E7-4425B8019BD9}">
      <dgm:prSet phldrT="[Text]" custT="1"/>
      <dgm:spPr/>
      <dgm:t>
        <a:bodyPr/>
        <a:lstStyle/>
        <a:p>
          <a:r>
            <a:rPr lang="en-US" sz="2400" dirty="0" smtClean="0">
              <a:latin typeface="Verdana" pitchFamily="34" charset="0"/>
              <a:ea typeface="Verdana" pitchFamily="34" charset="0"/>
              <a:cs typeface="Verdana" pitchFamily="34" charset="0"/>
            </a:rPr>
            <a:t>Improve New Customer activation rates</a:t>
          </a:r>
          <a:endParaRPr lang="en-GB" sz="2400" dirty="0">
            <a:latin typeface="Verdana" pitchFamily="34" charset="0"/>
            <a:ea typeface="Verdana" pitchFamily="34" charset="0"/>
            <a:cs typeface="Verdana" pitchFamily="34" charset="0"/>
          </a:endParaRPr>
        </a:p>
      </dgm:t>
    </dgm:pt>
    <dgm:pt modelId="{1981134A-3DE5-4028-A344-D2149E67E030}" type="parTrans" cxnId="{7AB72F58-1EEA-4371-A13B-2312ADFA758F}">
      <dgm:prSet/>
      <dgm:spPr/>
      <dgm:t>
        <a:bodyPr/>
        <a:lstStyle/>
        <a:p>
          <a:endParaRPr lang="en-GB"/>
        </a:p>
      </dgm:t>
    </dgm:pt>
    <dgm:pt modelId="{60E24CA9-F4E1-4336-A6C5-ADE5975EB074}" type="sibTrans" cxnId="{7AB72F58-1EEA-4371-A13B-2312ADFA758F}">
      <dgm:prSet/>
      <dgm:spPr/>
      <dgm:t>
        <a:bodyPr/>
        <a:lstStyle/>
        <a:p>
          <a:endParaRPr lang="en-GB"/>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377EDAEB-BAAA-48FE-8079-AF720D53F66F}" type="pres">
      <dgm:prSet presAssocID="{6A210DC3-87E3-46BD-8AA7-59515C566A4D}" presName="FourNodes_1" presStyleLbl="node1" presStyleIdx="0" presStyleCnt="4">
        <dgm:presLayoutVars>
          <dgm:bulletEnabled val="1"/>
        </dgm:presLayoutVars>
      </dgm:prSet>
      <dgm:spPr/>
      <dgm:t>
        <a:bodyPr/>
        <a:lstStyle/>
        <a:p>
          <a:endParaRPr lang="en-GB"/>
        </a:p>
      </dgm:t>
    </dgm:pt>
    <dgm:pt modelId="{08FE6709-65C7-47C2-BB1D-83D18AD24393}" type="pres">
      <dgm:prSet presAssocID="{6A210DC3-87E3-46BD-8AA7-59515C566A4D}" presName="FourNodes_2" presStyleLbl="node1" presStyleIdx="1" presStyleCnt="4">
        <dgm:presLayoutVars>
          <dgm:bulletEnabled val="1"/>
        </dgm:presLayoutVars>
      </dgm:prSet>
      <dgm:spPr/>
      <dgm:t>
        <a:bodyPr/>
        <a:lstStyle/>
        <a:p>
          <a:endParaRPr lang="en-GB"/>
        </a:p>
      </dgm:t>
    </dgm:pt>
    <dgm:pt modelId="{C7B41916-C202-4158-8342-54799692108F}" type="pres">
      <dgm:prSet presAssocID="{6A210DC3-87E3-46BD-8AA7-59515C566A4D}" presName="FourNodes_3" presStyleLbl="node1" presStyleIdx="2" presStyleCnt="4">
        <dgm:presLayoutVars>
          <dgm:bulletEnabled val="1"/>
        </dgm:presLayoutVars>
      </dgm:prSet>
      <dgm:spPr/>
      <dgm:t>
        <a:bodyPr/>
        <a:lstStyle/>
        <a:p>
          <a:endParaRPr lang="en-GB"/>
        </a:p>
      </dgm:t>
    </dgm:pt>
    <dgm:pt modelId="{23383268-99BF-4385-986D-FAFF03445250}" type="pres">
      <dgm:prSet presAssocID="{6A210DC3-87E3-46BD-8AA7-59515C566A4D}" presName="FourNodes_4" presStyleLbl="node1" presStyleIdx="3" presStyleCnt="4">
        <dgm:presLayoutVars>
          <dgm:bulletEnabled val="1"/>
        </dgm:presLayoutVars>
      </dgm:prSet>
      <dgm:spPr/>
      <dgm:t>
        <a:bodyPr/>
        <a:lstStyle/>
        <a:p>
          <a:endParaRPr lang="en-GB"/>
        </a:p>
      </dgm:t>
    </dgm:pt>
    <dgm:pt modelId="{0D307F23-CD4A-4DBE-9657-5227EFB1430A}" type="pres">
      <dgm:prSet presAssocID="{6A210DC3-87E3-46BD-8AA7-59515C566A4D}" presName="FourConn_1-2" presStyleLbl="fgAccFollowNode1" presStyleIdx="0" presStyleCnt="3">
        <dgm:presLayoutVars>
          <dgm:bulletEnabled val="1"/>
        </dgm:presLayoutVars>
      </dgm:prSet>
      <dgm:spPr/>
      <dgm:t>
        <a:bodyPr/>
        <a:lstStyle/>
        <a:p>
          <a:endParaRPr lang="en-GB"/>
        </a:p>
      </dgm:t>
    </dgm:pt>
    <dgm:pt modelId="{B588D281-1B60-40CE-A019-FB9789C7C4FB}" type="pres">
      <dgm:prSet presAssocID="{6A210DC3-87E3-46BD-8AA7-59515C566A4D}" presName="FourConn_2-3" presStyleLbl="fgAccFollowNode1" presStyleIdx="1" presStyleCnt="3">
        <dgm:presLayoutVars>
          <dgm:bulletEnabled val="1"/>
        </dgm:presLayoutVars>
      </dgm:prSet>
      <dgm:spPr/>
      <dgm:t>
        <a:bodyPr/>
        <a:lstStyle/>
        <a:p>
          <a:endParaRPr lang="en-GB"/>
        </a:p>
      </dgm:t>
    </dgm:pt>
    <dgm:pt modelId="{848D938F-F474-4B4A-B3C2-828D4689C8A3}" type="pres">
      <dgm:prSet presAssocID="{6A210DC3-87E3-46BD-8AA7-59515C566A4D}" presName="FourConn_3-4" presStyleLbl="fgAccFollowNode1" presStyleIdx="2" presStyleCnt="3">
        <dgm:presLayoutVars>
          <dgm:bulletEnabled val="1"/>
        </dgm:presLayoutVars>
      </dgm:prSet>
      <dgm:spPr/>
      <dgm:t>
        <a:bodyPr/>
        <a:lstStyle/>
        <a:p>
          <a:endParaRPr lang="en-GB"/>
        </a:p>
      </dgm:t>
    </dgm:pt>
    <dgm:pt modelId="{729102D5-A66B-48A2-B1B3-E77D6E81BA57}" type="pres">
      <dgm:prSet presAssocID="{6A210DC3-87E3-46BD-8AA7-59515C566A4D}" presName="FourNodes_1_text" presStyleLbl="node1" presStyleIdx="3" presStyleCnt="4">
        <dgm:presLayoutVars>
          <dgm:bulletEnabled val="1"/>
        </dgm:presLayoutVars>
      </dgm:prSet>
      <dgm:spPr/>
      <dgm:t>
        <a:bodyPr/>
        <a:lstStyle/>
        <a:p>
          <a:endParaRPr lang="en-GB"/>
        </a:p>
      </dgm:t>
    </dgm:pt>
    <dgm:pt modelId="{6B923E1C-E852-42C1-B2EF-B23B3A52DD77}" type="pres">
      <dgm:prSet presAssocID="{6A210DC3-87E3-46BD-8AA7-59515C566A4D}" presName="FourNodes_2_text" presStyleLbl="node1" presStyleIdx="3" presStyleCnt="4">
        <dgm:presLayoutVars>
          <dgm:bulletEnabled val="1"/>
        </dgm:presLayoutVars>
      </dgm:prSet>
      <dgm:spPr/>
      <dgm:t>
        <a:bodyPr/>
        <a:lstStyle/>
        <a:p>
          <a:endParaRPr lang="en-GB"/>
        </a:p>
      </dgm:t>
    </dgm:pt>
    <dgm:pt modelId="{16531BA3-3777-49F3-A75F-4CA72749E483}" type="pres">
      <dgm:prSet presAssocID="{6A210DC3-87E3-46BD-8AA7-59515C566A4D}" presName="FourNodes_3_text" presStyleLbl="node1" presStyleIdx="3" presStyleCnt="4">
        <dgm:presLayoutVars>
          <dgm:bulletEnabled val="1"/>
        </dgm:presLayoutVars>
      </dgm:prSet>
      <dgm:spPr/>
      <dgm:t>
        <a:bodyPr/>
        <a:lstStyle/>
        <a:p>
          <a:endParaRPr lang="en-GB"/>
        </a:p>
      </dgm:t>
    </dgm:pt>
    <dgm:pt modelId="{E9A32337-0E4E-4021-8FD9-8DBD3687CF9F}" type="pres">
      <dgm:prSet presAssocID="{6A210DC3-87E3-46BD-8AA7-59515C566A4D}" presName="FourNodes_4_text" presStyleLbl="node1" presStyleIdx="3" presStyleCnt="4">
        <dgm:presLayoutVars>
          <dgm:bulletEnabled val="1"/>
        </dgm:presLayoutVars>
      </dgm:prSet>
      <dgm:spPr/>
      <dgm:t>
        <a:bodyPr/>
        <a:lstStyle/>
        <a:p>
          <a:endParaRPr lang="en-GB"/>
        </a:p>
      </dgm:t>
    </dgm:pt>
  </dgm:ptLst>
  <dgm:cxnLst>
    <dgm:cxn modelId="{E2B9E47A-D40A-459C-B9A7-C1211AB5F7E6}" srcId="{6A210DC3-87E3-46BD-8AA7-59515C566A4D}" destId="{48E22DF9-067B-43A4-8353-650C6B38EAE8}" srcOrd="1" destOrd="0" parTransId="{FBDE5699-215E-42A1-B5F3-E22583DBAF0D}" sibTransId="{0CBACFD5-1843-4DFD-ACDE-8C2266F982DC}"/>
    <dgm:cxn modelId="{A0AD3B37-15F6-4CE5-A65A-DA36A47E51EA}" type="presOf" srcId="{FA7969A6-1AC1-4BEB-BD49-D020FA20B299}" destId="{729102D5-A66B-48A2-B1B3-E77D6E81BA57}" srcOrd="1" destOrd="0" presId="urn:microsoft.com/office/officeart/2005/8/layout/vProcess5"/>
    <dgm:cxn modelId="{421AA5C6-2CE3-4F60-A48D-A2560950F021}" type="presOf" srcId="{48E22DF9-067B-43A4-8353-650C6B38EAE8}" destId="{6B923E1C-E852-42C1-B2EF-B23B3A52DD77}" srcOrd="1" destOrd="0" presId="urn:microsoft.com/office/officeart/2005/8/layout/vProcess5"/>
    <dgm:cxn modelId="{E2ED3D09-8344-4252-8D27-E33C974F4AB8}" type="presOf" srcId="{FA7969A6-1AC1-4BEB-BD49-D020FA20B299}" destId="{377EDAEB-BAAA-48FE-8079-AF720D53F66F}" srcOrd="0" destOrd="0" presId="urn:microsoft.com/office/officeart/2005/8/layout/vProcess5"/>
    <dgm:cxn modelId="{C6795533-D936-45CF-9812-367BD2FCF466}" type="presOf" srcId="{48E22DF9-067B-43A4-8353-650C6B38EAE8}" destId="{08FE6709-65C7-47C2-BB1D-83D18AD24393}" srcOrd="0" destOrd="0" presId="urn:microsoft.com/office/officeart/2005/8/layout/vProcess5"/>
    <dgm:cxn modelId="{1CFBC31D-BEC0-4BC5-8F7B-C52EF6E1F803}" type="presOf" srcId="{3F6AEF4E-5629-48B3-806C-C33B6C68BFF6}" destId="{16531BA3-3777-49F3-A75F-4CA72749E483}" srcOrd="1" destOrd="0" presId="urn:microsoft.com/office/officeart/2005/8/layout/vProcess5"/>
    <dgm:cxn modelId="{B0197EA8-1014-45E7-86B2-C36A9278D5A0}" srcId="{6A210DC3-87E3-46BD-8AA7-59515C566A4D}" destId="{3F6AEF4E-5629-48B3-806C-C33B6C68BFF6}" srcOrd="2" destOrd="0" parTransId="{679C2E59-F6CF-4CA3-9CEF-D5771EE640EC}" sibTransId="{D397BDD8-A696-4582-8674-BC646320EDAE}"/>
    <dgm:cxn modelId="{84B4464D-EFD7-4C3D-A882-A243793415C9}" srcId="{6A210DC3-87E3-46BD-8AA7-59515C566A4D}" destId="{FA7969A6-1AC1-4BEB-BD49-D020FA20B299}" srcOrd="0" destOrd="0" parTransId="{FC3200F6-59A2-479F-8E23-CF37C96DB9D5}" sibTransId="{91525A73-DBB8-47CB-9A91-F008EAC3EAEF}"/>
    <dgm:cxn modelId="{83FE48B2-1252-43DF-816F-6CBBA131C1FF}" type="presOf" srcId="{91525A73-DBB8-47CB-9A91-F008EAC3EAEF}" destId="{0D307F23-CD4A-4DBE-9657-5227EFB1430A}" srcOrd="0" destOrd="0" presId="urn:microsoft.com/office/officeart/2005/8/layout/vProcess5"/>
    <dgm:cxn modelId="{7AB72F58-1EEA-4371-A13B-2312ADFA758F}" srcId="{6A210DC3-87E3-46BD-8AA7-59515C566A4D}" destId="{521F0ED4-3DB7-4942-85E7-4425B8019BD9}" srcOrd="3" destOrd="0" parTransId="{1981134A-3DE5-4028-A344-D2149E67E030}" sibTransId="{60E24CA9-F4E1-4336-A6C5-ADE5975EB074}"/>
    <dgm:cxn modelId="{4C47890E-C85E-403F-8A33-4539E2839692}" type="presOf" srcId="{6A210DC3-87E3-46BD-8AA7-59515C566A4D}" destId="{78ADEF7E-47B6-4178-B24C-F5A611F5A04C}" srcOrd="0" destOrd="0" presId="urn:microsoft.com/office/officeart/2005/8/layout/vProcess5"/>
    <dgm:cxn modelId="{34A31DBF-1EF9-45B3-8011-0C3D66B68888}" type="presOf" srcId="{3F6AEF4E-5629-48B3-806C-C33B6C68BFF6}" destId="{C7B41916-C202-4158-8342-54799692108F}" srcOrd="0" destOrd="0" presId="urn:microsoft.com/office/officeart/2005/8/layout/vProcess5"/>
    <dgm:cxn modelId="{8781D284-F9E7-4208-8DE1-9614E7FD46BE}" type="presOf" srcId="{D397BDD8-A696-4582-8674-BC646320EDAE}" destId="{848D938F-F474-4B4A-B3C2-828D4689C8A3}" srcOrd="0" destOrd="0" presId="urn:microsoft.com/office/officeart/2005/8/layout/vProcess5"/>
    <dgm:cxn modelId="{CC2CE271-268E-4ED5-B529-D0C47CD2A806}" type="presOf" srcId="{0CBACFD5-1843-4DFD-ACDE-8C2266F982DC}" destId="{B588D281-1B60-40CE-A019-FB9789C7C4FB}" srcOrd="0" destOrd="0" presId="urn:microsoft.com/office/officeart/2005/8/layout/vProcess5"/>
    <dgm:cxn modelId="{E48E864A-BF84-4277-8687-2CA4580ECF6D}" type="presOf" srcId="{521F0ED4-3DB7-4942-85E7-4425B8019BD9}" destId="{23383268-99BF-4385-986D-FAFF03445250}" srcOrd="0" destOrd="0" presId="urn:microsoft.com/office/officeart/2005/8/layout/vProcess5"/>
    <dgm:cxn modelId="{9374181B-C835-4469-9979-A5CF71175400}" type="presOf" srcId="{521F0ED4-3DB7-4942-85E7-4425B8019BD9}" destId="{E9A32337-0E4E-4021-8FD9-8DBD3687CF9F}" srcOrd="1" destOrd="0" presId="urn:microsoft.com/office/officeart/2005/8/layout/vProcess5"/>
    <dgm:cxn modelId="{90E71894-3449-43B7-9E8E-294BD7A3CEA3}" type="presParOf" srcId="{78ADEF7E-47B6-4178-B24C-F5A611F5A04C}" destId="{A41BE1DC-CFA7-4465-9443-5B0D32FCE0DB}" srcOrd="0" destOrd="0" presId="urn:microsoft.com/office/officeart/2005/8/layout/vProcess5"/>
    <dgm:cxn modelId="{9BB26CBF-E665-461D-8D6C-127EC3091FC4}" type="presParOf" srcId="{78ADEF7E-47B6-4178-B24C-F5A611F5A04C}" destId="{377EDAEB-BAAA-48FE-8079-AF720D53F66F}" srcOrd="1" destOrd="0" presId="urn:microsoft.com/office/officeart/2005/8/layout/vProcess5"/>
    <dgm:cxn modelId="{DA59F289-5620-4F93-81B2-D805BFB2F991}" type="presParOf" srcId="{78ADEF7E-47B6-4178-B24C-F5A611F5A04C}" destId="{08FE6709-65C7-47C2-BB1D-83D18AD24393}" srcOrd="2" destOrd="0" presId="urn:microsoft.com/office/officeart/2005/8/layout/vProcess5"/>
    <dgm:cxn modelId="{A6F63203-E12F-4484-9228-1E307E948801}" type="presParOf" srcId="{78ADEF7E-47B6-4178-B24C-F5A611F5A04C}" destId="{C7B41916-C202-4158-8342-54799692108F}" srcOrd="3" destOrd="0" presId="urn:microsoft.com/office/officeart/2005/8/layout/vProcess5"/>
    <dgm:cxn modelId="{F984B72C-2276-4662-9EE2-EA2C977CFC23}" type="presParOf" srcId="{78ADEF7E-47B6-4178-B24C-F5A611F5A04C}" destId="{23383268-99BF-4385-986D-FAFF03445250}" srcOrd="4" destOrd="0" presId="urn:microsoft.com/office/officeart/2005/8/layout/vProcess5"/>
    <dgm:cxn modelId="{2884189D-C716-471E-877D-C6030C97DD7E}" type="presParOf" srcId="{78ADEF7E-47B6-4178-B24C-F5A611F5A04C}" destId="{0D307F23-CD4A-4DBE-9657-5227EFB1430A}" srcOrd="5" destOrd="0" presId="urn:microsoft.com/office/officeart/2005/8/layout/vProcess5"/>
    <dgm:cxn modelId="{3586A450-74F1-4F8F-ABD9-AEDF19D9B54E}" type="presParOf" srcId="{78ADEF7E-47B6-4178-B24C-F5A611F5A04C}" destId="{B588D281-1B60-40CE-A019-FB9789C7C4FB}" srcOrd="6" destOrd="0" presId="urn:microsoft.com/office/officeart/2005/8/layout/vProcess5"/>
    <dgm:cxn modelId="{CFD611CD-5801-49B4-A2F7-6CEDCF16D15A}" type="presParOf" srcId="{78ADEF7E-47B6-4178-B24C-F5A611F5A04C}" destId="{848D938F-F474-4B4A-B3C2-828D4689C8A3}" srcOrd="7" destOrd="0" presId="urn:microsoft.com/office/officeart/2005/8/layout/vProcess5"/>
    <dgm:cxn modelId="{BC2E5693-287D-47E8-AE69-5FA2931DD57A}" type="presParOf" srcId="{78ADEF7E-47B6-4178-B24C-F5A611F5A04C}" destId="{729102D5-A66B-48A2-B1B3-E77D6E81BA57}" srcOrd="8" destOrd="0" presId="urn:microsoft.com/office/officeart/2005/8/layout/vProcess5"/>
    <dgm:cxn modelId="{826D3332-CFEE-4C66-8EDA-A07990538D49}" type="presParOf" srcId="{78ADEF7E-47B6-4178-B24C-F5A611F5A04C}" destId="{6B923E1C-E852-42C1-B2EF-B23B3A52DD77}" srcOrd="9" destOrd="0" presId="urn:microsoft.com/office/officeart/2005/8/layout/vProcess5"/>
    <dgm:cxn modelId="{BB02416B-7DBE-492F-BE79-478353DC98D8}" type="presParOf" srcId="{78ADEF7E-47B6-4178-B24C-F5A611F5A04C}" destId="{16531BA3-3777-49F3-A75F-4CA72749E483}" srcOrd="10" destOrd="0" presId="urn:microsoft.com/office/officeart/2005/8/layout/vProcess5"/>
    <dgm:cxn modelId="{A4742B38-E983-46C5-9FA2-855706AFE295}" type="presParOf" srcId="{78ADEF7E-47B6-4178-B24C-F5A611F5A04C}" destId="{E9A32337-0E4E-4021-8FD9-8DBD3687CF9F}" srcOrd="11" destOrd="0" presId="urn:microsoft.com/office/officeart/2005/8/layout/vProcess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Decision making</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Strategic Planning</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Minimize Implementation Cost	</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Evaluation</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Store performance, advertising policies</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C5B6844A-19F2-4566-94AC-3054F506741F}">
      <dgm:prSet phldrT="[Text]" custT="1"/>
      <dgm:spPr/>
      <dgm:t>
        <a:bodyPr/>
        <a:lstStyle/>
        <a:p>
          <a:r>
            <a:rPr lang="en-US" sz="2000" dirty="0" smtClean="0">
              <a:latin typeface="Verdana" pitchFamily="34" charset="0"/>
              <a:ea typeface="Verdana" pitchFamily="34" charset="0"/>
              <a:cs typeface="Verdana" pitchFamily="34" charset="0"/>
            </a:rPr>
            <a:t>Frequency of Visits </a:t>
          </a:r>
          <a:r>
            <a:rPr lang="en-US" sz="2000" dirty="0" err="1" smtClean="0">
              <a:latin typeface="Verdana" pitchFamily="34" charset="0"/>
              <a:ea typeface="Verdana" pitchFamily="34" charset="0"/>
              <a:cs typeface="Verdana" pitchFamily="34" charset="0"/>
            </a:rPr>
            <a:t>vs</a:t>
          </a:r>
          <a:r>
            <a:rPr lang="en-US" sz="2000" dirty="0" smtClean="0">
              <a:latin typeface="Verdana" pitchFamily="34" charset="0"/>
              <a:ea typeface="Verdana" pitchFamily="34" charset="0"/>
              <a:cs typeface="Verdana" pitchFamily="34" charset="0"/>
            </a:rPr>
            <a:t> frequency of Purchase</a:t>
          </a:r>
          <a:endParaRPr lang="en-GB" sz="2000" dirty="0">
            <a:latin typeface="Verdana" pitchFamily="34" charset="0"/>
            <a:ea typeface="Verdana" pitchFamily="34" charset="0"/>
            <a:cs typeface="Verdana" pitchFamily="34" charset="0"/>
          </a:endParaRPr>
        </a:p>
      </dgm:t>
    </dgm:pt>
    <dgm:pt modelId="{703FAF21-B23B-4175-91D7-5A3331BBBAE2}" type="parTrans" cxnId="{366ADA8B-E4A2-4395-9A68-557D2F8E6C20}">
      <dgm:prSet/>
      <dgm:spPr/>
      <dgm:t>
        <a:bodyPr/>
        <a:lstStyle/>
        <a:p>
          <a:endParaRPr lang="en-GB"/>
        </a:p>
      </dgm:t>
    </dgm:pt>
    <dgm:pt modelId="{7623BEE8-2F5D-4740-9A70-3AFA8EA36F77}" type="sibTrans" cxnId="{366ADA8B-E4A2-4395-9A68-557D2F8E6C20}">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Predict Demand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Planning for peak and troughs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E0218E12-8BE3-4CC2-B3B4-4E7FA69571A9}">
      <dgm:prSet phldrT="[Text]" custT="1"/>
      <dgm:spPr/>
      <dgm:t>
        <a:bodyPr/>
        <a:lstStyle/>
        <a:p>
          <a:r>
            <a:rPr lang="en-US" sz="2000" dirty="0" smtClean="0">
              <a:latin typeface="Verdana" pitchFamily="34" charset="0"/>
              <a:ea typeface="Verdana" pitchFamily="34" charset="0"/>
              <a:cs typeface="Verdana" pitchFamily="34" charset="0"/>
            </a:rPr>
            <a:t>Just-In-Time (JIT) inventory</a:t>
          </a:r>
          <a:endParaRPr lang="en-GB" sz="2000" dirty="0">
            <a:latin typeface="Verdana" pitchFamily="34" charset="0"/>
            <a:ea typeface="Verdana" pitchFamily="34" charset="0"/>
            <a:cs typeface="Verdana" pitchFamily="34" charset="0"/>
          </a:endParaRPr>
        </a:p>
      </dgm:t>
    </dgm:pt>
    <dgm:pt modelId="{1FEEB395-5F0F-417D-A23C-A6534897B845}" type="parTrans" cxnId="{BE6AA410-23CA-4634-A13C-03D1F2EE8045}">
      <dgm:prSet/>
      <dgm:spPr/>
      <dgm:t>
        <a:bodyPr/>
        <a:lstStyle/>
        <a:p>
          <a:endParaRPr lang="en-GB"/>
        </a:p>
      </dgm:t>
    </dgm:pt>
    <dgm:pt modelId="{E12694FF-AB2F-4455-84F6-25403D6EED1D}" type="sibTrans" cxnId="{BE6AA410-23CA-4634-A13C-03D1F2EE8045}">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Location</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Investment planning</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Traffic patterns</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B6C2EFB9-BC61-4666-91FC-3CCA7F276DAC}"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BE6AA410-23CA-4634-A13C-03D1F2EE8045}" srcId="{7617683B-03FB-4E8E-A703-9237D1A6D382}" destId="{E0218E12-8BE3-4CC2-B3B4-4E7FA69571A9}" srcOrd="1" destOrd="0" parTransId="{1FEEB395-5F0F-417D-A23C-A6534897B845}" sibTransId="{E12694FF-AB2F-4455-84F6-25403D6EED1D}"/>
    <dgm:cxn modelId="{366ADA8B-E4A2-4395-9A68-557D2F8E6C20}" srcId="{841C2428-6BDA-4EF2-A2A7-092229ED1CD8}" destId="{C5B6844A-19F2-4566-94AC-3054F506741F}" srcOrd="1" destOrd="0" parTransId="{703FAF21-B23B-4175-91D7-5A3331BBBAE2}" sibTransId="{7623BEE8-2F5D-4740-9A70-3AFA8EA36F77}"/>
    <dgm:cxn modelId="{269CC26B-AF87-4316-9579-92DE8753EF92}" type="presOf" srcId="{235A3651-698B-44C2-851A-AB13DF521E65}" destId="{0D35B673-8D5F-489C-A38E-F1A8B5CEAC15}" srcOrd="0" destOrd="0" presId="urn:microsoft.com/office/officeart/2005/8/layout/chevron2"/>
    <dgm:cxn modelId="{BF6EFF0E-852C-46C5-AC46-63B59A1F8BFF}" type="presOf" srcId="{C5B6844A-19F2-4566-94AC-3054F506741F}" destId="{7CE730CF-31E9-4BA5-99CF-4586A9F9D406}" srcOrd="0" destOrd="1"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91C78151-386E-4AFE-9310-CEFE858AC04C}"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D6CCFEB4-0F95-4270-BF04-4EDA30D780DF}" type="presOf" srcId="{427D5066-A91D-416E-BA60-6561230D2717}" destId="{BF58B836-CC49-49DF-B6DB-28484C8B1A76}" srcOrd="0" destOrd="0" presId="urn:microsoft.com/office/officeart/2005/8/layout/chevron2"/>
    <dgm:cxn modelId="{5A67E910-8559-49D0-B010-788E6DCBB1E9}" srcId="{841C2428-6BDA-4EF2-A2A7-092229ED1CD8}" destId="{3248A338-33FB-42B9-B1AC-B2AB5B1CA7B3}" srcOrd="0" destOrd="0" parTransId="{25FEE1AD-F5F8-4D91-B984-5393E9218EF4}" sibTransId="{8F464AA2-84EE-4D5B-A7B1-B758CAD9CB2E}"/>
    <dgm:cxn modelId="{DF7F9E0A-8DD6-424E-9621-6531B9F888B5}" type="presOf" srcId="{EFEEE072-D0E9-4A51-9AB8-0D699D72095B}" destId="{BF58B836-CC49-49DF-B6DB-28484C8B1A76}" srcOrd="0" destOrd="1" presId="urn:microsoft.com/office/officeart/2005/8/layout/chevron2"/>
    <dgm:cxn modelId="{13033D52-4074-43AF-9946-9CF1820F9B63}" type="presOf" srcId="{AD3977B0-32D1-417C-A43D-4E1AFC4FC2C9}" destId="{E67AADD6-0A60-477D-9BB6-7C2BCB95CE5F}" srcOrd="0" destOrd="0" presId="urn:microsoft.com/office/officeart/2005/8/layout/chevron2"/>
    <dgm:cxn modelId="{25BECF86-180F-40FB-9042-55F3A557614A}" type="presOf" srcId="{9881CB27-4CB2-4376-9A3B-4341C1835CF1}" destId="{9DBC1FAE-CD4F-4DF1-82E7-D22376666C48}" srcOrd="0" destOrd="1" presId="urn:microsoft.com/office/officeart/2005/8/layout/chevron2"/>
    <dgm:cxn modelId="{6334709E-F71F-46D9-90A7-EC631ECD635A}" type="presOf" srcId="{E0218E12-8BE3-4CC2-B3B4-4E7FA69571A9}" destId="{EF841E09-3663-422E-BB9A-B6ADB1B86C6C}" srcOrd="0" destOrd="1" presId="urn:microsoft.com/office/officeart/2005/8/layout/chevron2"/>
    <dgm:cxn modelId="{26B546DA-78F6-4792-BD93-35093CA587EF}" type="presOf" srcId="{3248A338-33FB-42B9-B1AC-B2AB5B1CA7B3}" destId="{7CE730CF-31E9-4BA5-99CF-4586A9F9D406}" srcOrd="0" destOrd="0" presId="urn:microsoft.com/office/officeart/2005/8/layout/chevron2"/>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82E37763-B277-4FB8-B104-8763358A09B6}"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52731C18-130F-43CA-9C54-DD9B413C605A}" srcId="{AD3977B0-32D1-417C-A43D-4E1AFC4FC2C9}" destId="{8A35644B-662D-4B6A-A67B-80B1F6F07B85}" srcOrd="0" destOrd="0" parTransId="{5FCC848B-ECBE-47BD-9220-C3D526993709}" sibTransId="{D4FD5665-9A6F-48C3-9816-9D8A3DA27AA8}"/>
    <dgm:cxn modelId="{E73F4602-87B5-4AFB-A133-C14B2FFEE098}" type="presOf" srcId="{2FF22CF9-E05B-4AB4-912F-198CBCD99BBB}" destId="{EF841E09-3663-422E-BB9A-B6ADB1B86C6C}" srcOrd="0" destOrd="0" presId="urn:microsoft.com/office/officeart/2005/8/layout/chevron2"/>
    <dgm:cxn modelId="{C69FE391-0F25-468B-8343-D24FB1A91611}" type="presOf" srcId="{70952554-A087-4817-A776-CA1F3492FDA7}" destId="{43702C78-2358-43A0-8749-0F020C263C00}" srcOrd="0" destOrd="0" presId="urn:microsoft.com/office/officeart/2005/8/layout/chevron2"/>
    <dgm:cxn modelId="{21A4318C-51C3-4896-B9ED-F1F8E42119F4}" type="presParOf" srcId="{43702C78-2358-43A0-8749-0F020C263C00}" destId="{25AD92AF-C139-4A9C-98C0-D0201DA02107}" srcOrd="0" destOrd="0" presId="urn:microsoft.com/office/officeart/2005/8/layout/chevron2"/>
    <dgm:cxn modelId="{AD6E7489-3CBA-4308-B755-30822C5F2250}" type="presParOf" srcId="{25AD92AF-C139-4A9C-98C0-D0201DA02107}" destId="{E67AADD6-0A60-477D-9BB6-7C2BCB95CE5F}" srcOrd="0" destOrd="0" presId="urn:microsoft.com/office/officeart/2005/8/layout/chevron2"/>
    <dgm:cxn modelId="{85BD7BAD-1C64-4BE4-9351-48D9037C4C0E}" type="presParOf" srcId="{25AD92AF-C139-4A9C-98C0-D0201DA02107}" destId="{9DBC1FAE-CD4F-4DF1-82E7-D22376666C48}" srcOrd="1" destOrd="0" presId="urn:microsoft.com/office/officeart/2005/8/layout/chevron2"/>
    <dgm:cxn modelId="{4F240C0D-DBAE-43D0-B9B1-8C46F16A8FB2}" type="presParOf" srcId="{43702C78-2358-43A0-8749-0F020C263C00}" destId="{311F57E0-C32F-4AA5-B60E-049DEB86D816}" srcOrd="1" destOrd="0" presId="urn:microsoft.com/office/officeart/2005/8/layout/chevron2"/>
    <dgm:cxn modelId="{F60FBD07-1548-436D-ADA0-ADF1B8F084B1}" type="presParOf" srcId="{43702C78-2358-43A0-8749-0F020C263C00}" destId="{8B7824F6-3A43-46F3-BB78-17B246C3E3C1}" srcOrd="2" destOrd="0" presId="urn:microsoft.com/office/officeart/2005/8/layout/chevron2"/>
    <dgm:cxn modelId="{1385BB08-BE68-4C01-ADCA-C694CCC24233}" type="presParOf" srcId="{8B7824F6-3A43-46F3-BB78-17B246C3E3C1}" destId="{3099C170-7D3F-435C-930C-00F4F4CD94B1}" srcOrd="0" destOrd="0" presId="urn:microsoft.com/office/officeart/2005/8/layout/chevron2"/>
    <dgm:cxn modelId="{1A2B6CA0-DFE3-4CFC-9BBF-B2F5A694E1E7}" type="presParOf" srcId="{8B7824F6-3A43-46F3-BB78-17B246C3E3C1}" destId="{7CE730CF-31E9-4BA5-99CF-4586A9F9D406}" srcOrd="1" destOrd="0" presId="urn:microsoft.com/office/officeart/2005/8/layout/chevron2"/>
    <dgm:cxn modelId="{82A91457-8FF0-470E-A33D-2006C47CA8B8}" type="presParOf" srcId="{43702C78-2358-43A0-8749-0F020C263C00}" destId="{ABF84E0F-084A-4847-A684-7B5F5CEDB91E}" srcOrd="3" destOrd="0" presId="urn:microsoft.com/office/officeart/2005/8/layout/chevron2"/>
    <dgm:cxn modelId="{DABBB7E3-244D-4676-A684-86C0B6CD746B}" type="presParOf" srcId="{43702C78-2358-43A0-8749-0F020C263C00}" destId="{68619E8F-6F3D-4987-937C-82B56E336E81}" srcOrd="4" destOrd="0" presId="urn:microsoft.com/office/officeart/2005/8/layout/chevron2"/>
    <dgm:cxn modelId="{113658EE-AFB8-4803-86A3-15059535D791}" type="presParOf" srcId="{68619E8F-6F3D-4987-937C-82B56E336E81}" destId="{4F8956A6-4C85-41BA-92DD-A68171DBD073}" srcOrd="0" destOrd="0" presId="urn:microsoft.com/office/officeart/2005/8/layout/chevron2"/>
    <dgm:cxn modelId="{95DB80E4-FF3E-4B5A-9EC6-606AD1F92758}" type="presParOf" srcId="{68619E8F-6F3D-4987-937C-82B56E336E81}" destId="{EF841E09-3663-422E-BB9A-B6ADB1B86C6C}" srcOrd="1" destOrd="0" presId="urn:microsoft.com/office/officeart/2005/8/layout/chevron2"/>
    <dgm:cxn modelId="{8F396337-52DA-40DD-AC64-398AC3D052F2}" type="presParOf" srcId="{43702C78-2358-43A0-8749-0F020C263C00}" destId="{7479C4B9-ACE9-480F-B11D-0DEC287A3ED5}" srcOrd="5" destOrd="0" presId="urn:microsoft.com/office/officeart/2005/8/layout/chevron2"/>
    <dgm:cxn modelId="{95F910AB-4DA9-4237-9E32-104B8273A7B6}" type="presParOf" srcId="{43702C78-2358-43A0-8749-0F020C263C00}" destId="{8BE72E4F-0859-4F43-AD2C-7B308241E7CE}" srcOrd="6" destOrd="0" presId="urn:microsoft.com/office/officeart/2005/8/layout/chevron2"/>
    <dgm:cxn modelId="{AC51C6E2-263C-4394-9C7D-E95A94CBF1DC}" type="presParOf" srcId="{8BE72E4F-0859-4F43-AD2C-7B308241E7CE}" destId="{0D35B673-8D5F-489C-A38E-F1A8B5CEAC15}" srcOrd="0" destOrd="0" presId="urn:microsoft.com/office/officeart/2005/8/layout/chevron2"/>
    <dgm:cxn modelId="{E1930AAA-79A8-4485-8B8A-5E8F87F0CB75}"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3C875-CB9B-46F3-BEDA-AFE74A7CDCBB}" type="doc">
      <dgm:prSet loTypeId="urn:microsoft.com/office/officeart/2005/8/layout/hProcess9" loCatId="process" qsTypeId="urn:microsoft.com/office/officeart/2005/8/quickstyle/simple1" qsCatId="simple" csTypeId="urn:microsoft.com/office/officeart/2005/8/colors/accent2_1" csCatId="accent2" phldr="1"/>
      <dgm:spPr/>
    </dgm:pt>
    <dgm:pt modelId="{E6C1832D-EA0C-4138-98E3-E023E29BD0F0}">
      <dgm:prSet phldrT="[Text]" custT="1"/>
      <dgm:spPr/>
      <dgm:t>
        <a:bodyPr/>
        <a:lstStyle/>
        <a:p>
          <a:r>
            <a:rPr lang="en-US" sz="3000" dirty="0" smtClean="0">
              <a:latin typeface="Verdana" pitchFamily="34" charset="0"/>
              <a:ea typeface="Verdana" pitchFamily="34" charset="0"/>
              <a:cs typeface="Verdana" pitchFamily="34" charset="0"/>
            </a:rPr>
            <a:t>Gather info </a:t>
          </a:r>
          <a:endParaRPr lang="en-GB" sz="3000" dirty="0">
            <a:latin typeface="Verdana" pitchFamily="34" charset="0"/>
            <a:ea typeface="Verdana" pitchFamily="34" charset="0"/>
            <a:cs typeface="Verdana" pitchFamily="34" charset="0"/>
          </a:endParaRPr>
        </a:p>
      </dgm:t>
    </dgm:pt>
    <dgm:pt modelId="{C5BEEA63-D59F-4530-9B5F-060FCDD23B26}" type="parTrans" cxnId="{044AE276-2CAD-4A2A-85F9-1BA0A37AD14D}">
      <dgm:prSet/>
      <dgm:spPr/>
      <dgm:t>
        <a:bodyPr/>
        <a:lstStyle/>
        <a:p>
          <a:endParaRPr lang="en-GB"/>
        </a:p>
      </dgm:t>
    </dgm:pt>
    <dgm:pt modelId="{18CE431C-5B71-48A4-A2B0-DE9B2B351DD0}" type="sibTrans" cxnId="{044AE276-2CAD-4A2A-85F9-1BA0A37AD14D}">
      <dgm:prSet/>
      <dgm:spPr/>
      <dgm:t>
        <a:bodyPr/>
        <a:lstStyle/>
        <a:p>
          <a:endParaRPr lang="en-GB"/>
        </a:p>
      </dgm:t>
    </dgm:pt>
    <dgm:pt modelId="{94AB0EC2-6D0C-4177-B21A-7A97625304F3}">
      <dgm:prSet phldrT="[Text]" custT="1"/>
      <dgm:spPr/>
      <dgm:t>
        <a:bodyPr/>
        <a:lstStyle/>
        <a:p>
          <a:r>
            <a:rPr lang="en-US" sz="3000" dirty="0" smtClean="0">
              <a:latin typeface="Verdana" pitchFamily="34" charset="0"/>
              <a:ea typeface="Verdana" pitchFamily="34" charset="0"/>
              <a:cs typeface="Verdana" pitchFamily="34" charset="0"/>
            </a:rPr>
            <a:t>Process using HPE </a:t>
          </a:r>
          <a:r>
            <a:rPr lang="en-US" sz="3000" dirty="0" err="1" smtClean="0">
              <a:latin typeface="Verdana" pitchFamily="34" charset="0"/>
              <a:ea typeface="Verdana" pitchFamily="34" charset="0"/>
              <a:cs typeface="Verdana" pitchFamily="34" charset="0"/>
            </a:rPr>
            <a:t>Vertica</a:t>
          </a:r>
          <a:r>
            <a:rPr lang="en-US" sz="3000" dirty="0" smtClean="0">
              <a:latin typeface="Verdana" pitchFamily="34" charset="0"/>
              <a:ea typeface="Verdana" pitchFamily="34" charset="0"/>
              <a:cs typeface="Verdana" pitchFamily="34" charset="0"/>
            </a:rPr>
            <a:t>*</a:t>
          </a:r>
          <a:endParaRPr lang="en-GB" sz="3000" dirty="0">
            <a:latin typeface="Verdana" pitchFamily="34" charset="0"/>
            <a:ea typeface="Verdana" pitchFamily="34" charset="0"/>
            <a:cs typeface="Verdana" pitchFamily="34" charset="0"/>
          </a:endParaRPr>
        </a:p>
      </dgm:t>
    </dgm:pt>
    <dgm:pt modelId="{4120919E-6B38-4974-A4B9-57B7F78BEEBB}" type="parTrans" cxnId="{5027ABC6-197C-4268-914A-896DD93F38C6}">
      <dgm:prSet/>
      <dgm:spPr/>
      <dgm:t>
        <a:bodyPr/>
        <a:lstStyle/>
        <a:p>
          <a:endParaRPr lang="en-GB"/>
        </a:p>
      </dgm:t>
    </dgm:pt>
    <dgm:pt modelId="{9F57F864-A23C-45C4-AFA3-50AB8D1E993E}" type="sibTrans" cxnId="{5027ABC6-197C-4268-914A-896DD93F38C6}">
      <dgm:prSet/>
      <dgm:spPr/>
      <dgm:t>
        <a:bodyPr/>
        <a:lstStyle/>
        <a:p>
          <a:endParaRPr lang="en-GB"/>
        </a:p>
      </dgm:t>
    </dgm:pt>
    <dgm:pt modelId="{71EAC410-05A6-46BD-86A7-C3DE1BAA7629}">
      <dgm:prSet phldrT="[Text]" custT="1"/>
      <dgm:spPr/>
      <dgm:t>
        <a:bodyPr/>
        <a:lstStyle/>
        <a:p>
          <a:r>
            <a:rPr lang="en-US" sz="3000" dirty="0" smtClean="0">
              <a:latin typeface="Verdana" pitchFamily="34" charset="0"/>
              <a:ea typeface="Verdana" pitchFamily="34" charset="0"/>
              <a:cs typeface="Verdana" pitchFamily="34" charset="0"/>
            </a:rPr>
            <a:t>Rewards</a:t>
          </a:r>
          <a:endParaRPr lang="en-GB" sz="3000" dirty="0">
            <a:latin typeface="Verdana" pitchFamily="34" charset="0"/>
            <a:ea typeface="Verdana" pitchFamily="34" charset="0"/>
            <a:cs typeface="Verdana" pitchFamily="34" charset="0"/>
          </a:endParaRPr>
        </a:p>
      </dgm:t>
    </dgm:pt>
    <dgm:pt modelId="{DB1DCDC5-0AF7-40EA-9CFE-6040B579E4C6}" type="parTrans" cxnId="{370A7FEC-FDD4-41BE-A3A5-8E6F98B07F49}">
      <dgm:prSet/>
      <dgm:spPr/>
      <dgm:t>
        <a:bodyPr/>
        <a:lstStyle/>
        <a:p>
          <a:endParaRPr lang="en-GB"/>
        </a:p>
      </dgm:t>
    </dgm:pt>
    <dgm:pt modelId="{426DFBF1-CAF2-47A5-ABBA-B9C9079AC5BE}" type="sibTrans" cxnId="{370A7FEC-FDD4-41BE-A3A5-8E6F98B07F49}">
      <dgm:prSet/>
      <dgm:spPr/>
      <dgm:t>
        <a:bodyPr/>
        <a:lstStyle/>
        <a:p>
          <a:endParaRPr lang="en-GB"/>
        </a:p>
      </dgm:t>
    </dgm:pt>
    <dgm:pt modelId="{614ED69C-6FBE-4B96-9A8A-F7D55B6EB7B3}" type="pres">
      <dgm:prSet presAssocID="{2913C875-CB9B-46F3-BEDA-AFE74A7CDCBB}" presName="CompostProcess" presStyleCnt="0">
        <dgm:presLayoutVars>
          <dgm:dir/>
          <dgm:resizeHandles val="exact"/>
        </dgm:presLayoutVars>
      </dgm:prSet>
      <dgm:spPr/>
    </dgm:pt>
    <dgm:pt modelId="{476B5F2B-D826-475E-BF67-75FA5C53017C}" type="pres">
      <dgm:prSet presAssocID="{2913C875-CB9B-46F3-BEDA-AFE74A7CDCBB}" presName="arrow" presStyleLbl="bgShp" presStyleIdx="0" presStyleCnt="1" custScaleX="118605" custLinFactNeighborX="4636"/>
      <dgm:spPr/>
    </dgm:pt>
    <dgm:pt modelId="{3AEC22F7-FECA-46CB-AD8C-DEDF113979ED}" type="pres">
      <dgm:prSet presAssocID="{2913C875-CB9B-46F3-BEDA-AFE74A7CDCBB}" presName="linearProcess" presStyleCnt="0"/>
      <dgm:spPr/>
    </dgm:pt>
    <dgm:pt modelId="{C24038E0-338A-4E2C-B5E0-8C7B77ADD076}" type="pres">
      <dgm:prSet presAssocID="{E6C1832D-EA0C-4138-98E3-E023E29BD0F0}" presName="textNode" presStyleLbl="node1" presStyleIdx="0" presStyleCnt="3" custScaleX="118605">
        <dgm:presLayoutVars>
          <dgm:bulletEnabled val="1"/>
        </dgm:presLayoutVars>
      </dgm:prSet>
      <dgm:spPr/>
      <dgm:t>
        <a:bodyPr/>
        <a:lstStyle/>
        <a:p>
          <a:endParaRPr lang="en-GB"/>
        </a:p>
      </dgm:t>
    </dgm:pt>
    <dgm:pt modelId="{2D0B1771-9EC1-424D-BD99-F32995B5AFB1}" type="pres">
      <dgm:prSet presAssocID="{18CE431C-5B71-48A4-A2B0-DE9B2B351DD0}" presName="sibTrans" presStyleCnt="0"/>
      <dgm:spPr/>
    </dgm:pt>
    <dgm:pt modelId="{C0ECF337-BA7D-46ED-A5E5-E31DC2EB0416}" type="pres">
      <dgm:prSet presAssocID="{94AB0EC2-6D0C-4177-B21A-7A97625304F3}" presName="textNode" presStyleLbl="node1" presStyleIdx="1" presStyleCnt="3" custScaleX="118605">
        <dgm:presLayoutVars>
          <dgm:bulletEnabled val="1"/>
        </dgm:presLayoutVars>
      </dgm:prSet>
      <dgm:spPr/>
      <dgm:t>
        <a:bodyPr/>
        <a:lstStyle/>
        <a:p>
          <a:endParaRPr lang="en-GB"/>
        </a:p>
      </dgm:t>
    </dgm:pt>
    <dgm:pt modelId="{D51BEA44-0D95-4BA6-8B76-7A472463CA99}" type="pres">
      <dgm:prSet presAssocID="{9F57F864-A23C-45C4-AFA3-50AB8D1E993E}" presName="sibTrans" presStyleCnt="0"/>
      <dgm:spPr/>
    </dgm:pt>
    <dgm:pt modelId="{B7FECA05-942D-4C93-BD41-869F792C57B3}" type="pres">
      <dgm:prSet presAssocID="{71EAC410-05A6-46BD-86A7-C3DE1BAA7629}" presName="textNode" presStyleLbl="node1" presStyleIdx="2" presStyleCnt="3" custScaleX="118605" custLinFactNeighborX="29" custLinFactNeighborY="-397">
        <dgm:presLayoutVars>
          <dgm:bulletEnabled val="1"/>
        </dgm:presLayoutVars>
      </dgm:prSet>
      <dgm:spPr/>
      <dgm:t>
        <a:bodyPr/>
        <a:lstStyle/>
        <a:p>
          <a:endParaRPr lang="en-GB"/>
        </a:p>
      </dgm:t>
    </dgm:pt>
  </dgm:ptLst>
  <dgm:cxnLst>
    <dgm:cxn modelId="{5027ABC6-197C-4268-914A-896DD93F38C6}" srcId="{2913C875-CB9B-46F3-BEDA-AFE74A7CDCBB}" destId="{94AB0EC2-6D0C-4177-B21A-7A97625304F3}" srcOrd="1" destOrd="0" parTransId="{4120919E-6B38-4974-A4B9-57B7F78BEEBB}" sibTransId="{9F57F864-A23C-45C4-AFA3-50AB8D1E993E}"/>
    <dgm:cxn modelId="{D49CDA70-B244-4FBA-B839-B1CB66664EF0}" type="presOf" srcId="{71EAC410-05A6-46BD-86A7-C3DE1BAA7629}" destId="{B7FECA05-942D-4C93-BD41-869F792C57B3}" srcOrd="0" destOrd="0" presId="urn:microsoft.com/office/officeart/2005/8/layout/hProcess9"/>
    <dgm:cxn modelId="{044AE276-2CAD-4A2A-85F9-1BA0A37AD14D}" srcId="{2913C875-CB9B-46F3-BEDA-AFE74A7CDCBB}" destId="{E6C1832D-EA0C-4138-98E3-E023E29BD0F0}" srcOrd="0" destOrd="0" parTransId="{C5BEEA63-D59F-4530-9B5F-060FCDD23B26}" sibTransId="{18CE431C-5B71-48A4-A2B0-DE9B2B351DD0}"/>
    <dgm:cxn modelId="{370A7FEC-FDD4-41BE-A3A5-8E6F98B07F49}" srcId="{2913C875-CB9B-46F3-BEDA-AFE74A7CDCBB}" destId="{71EAC410-05A6-46BD-86A7-C3DE1BAA7629}" srcOrd="2" destOrd="0" parTransId="{DB1DCDC5-0AF7-40EA-9CFE-6040B579E4C6}" sibTransId="{426DFBF1-CAF2-47A5-ABBA-B9C9079AC5BE}"/>
    <dgm:cxn modelId="{F3A58A7F-D724-4585-8E44-AFEA504252EE}" type="presOf" srcId="{2913C875-CB9B-46F3-BEDA-AFE74A7CDCBB}" destId="{614ED69C-6FBE-4B96-9A8A-F7D55B6EB7B3}" srcOrd="0" destOrd="0" presId="urn:microsoft.com/office/officeart/2005/8/layout/hProcess9"/>
    <dgm:cxn modelId="{FB6476DC-F88E-4044-8265-7FD42349C0C7}" type="presOf" srcId="{94AB0EC2-6D0C-4177-B21A-7A97625304F3}" destId="{C0ECF337-BA7D-46ED-A5E5-E31DC2EB0416}" srcOrd="0" destOrd="0" presId="urn:microsoft.com/office/officeart/2005/8/layout/hProcess9"/>
    <dgm:cxn modelId="{34E1EBD2-BF14-46BA-992B-40B1F6A30DE7}" type="presOf" srcId="{E6C1832D-EA0C-4138-98E3-E023E29BD0F0}" destId="{C24038E0-338A-4E2C-B5E0-8C7B77ADD076}" srcOrd="0" destOrd="0" presId="urn:microsoft.com/office/officeart/2005/8/layout/hProcess9"/>
    <dgm:cxn modelId="{6C259870-A376-4817-9087-8E741CC22508}" type="presParOf" srcId="{614ED69C-6FBE-4B96-9A8A-F7D55B6EB7B3}" destId="{476B5F2B-D826-475E-BF67-75FA5C53017C}" srcOrd="0" destOrd="0" presId="urn:microsoft.com/office/officeart/2005/8/layout/hProcess9"/>
    <dgm:cxn modelId="{E7EE3AA4-C6B3-4866-B7B2-7D0B8A00F597}" type="presParOf" srcId="{614ED69C-6FBE-4B96-9A8A-F7D55B6EB7B3}" destId="{3AEC22F7-FECA-46CB-AD8C-DEDF113979ED}" srcOrd="1" destOrd="0" presId="urn:microsoft.com/office/officeart/2005/8/layout/hProcess9"/>
    <dgm:cxn modelId="{8E2EA8F8-C0AD-4382-BCCB-C0C2D8B92056}" type="presParOf" srcId="{3AEC22F7-FECA-46CB-AD8C-DEDF113979ED}" destId="{C24038E0-338A-4E2C-B5E0-8C7B77ADD076}" srcOrd="0" destOrd="0" presId="urn:microsoft.com/office/officeart/2005/8/layout/hProcess9"/>
    <dgm:cxn modelId="{933A3F8E-4DB8-47FE-9CA0-81F92B6C331E}" type="presParOf" srcId="{3AEC22F7-FECA-46CB-AD8C-DEDF113979ED}" destId="{2D0B1771-9EC1-424D-BD99-F32995B5AFB1}" srcOrd="1" destOrd="0" presId="urn:microsoft.com/office/officeart/2005/8/layout/hProcess9"/>
    <dgm:cxn modelId="{4E39B691-B167-4734-8692-8E58D64C0D8F}" type="presParOf" srcId="{3AEC22F7-FECA-46CB-AD8C-DEDF113979ED}" destId="{C0ECF337-BA7D-46ED-A5E5-E31DC2EB0416}" srcOrd="2" destOrd="0" presId="urn:microsoft.com/office/officeart/2005/8/layout/hProcess9"/>
    <dgm:cxn modelId="{F2967338-F6CD-444E-936B-4C0010796EE1}" type="presParOf" srcId="{3AEC22F7-FECA-46CB-AD8C-DEDF113979ED}" destId="{D51BEA44-0D95-4BA6-8B76-7A472463CA99}" srcOrd="3" destOrd="0" presId="urn:microsoft.com/office/officeart/2005/8/layout/hProcess9"/>
    <dgm:cxn modelId="{9B77F172-B3FD-4DCE-929E-75A361B116C1}" type="presParOf" srcId="{3AEC22F7-FECA-46CB-AD8C-DEDF113979ED}" destId="{B7FECA05-942D-4C93-BD41-869F792C57B3}" srcOrd="4" destOrd="0" presId="urn:microsoft.com/office/officeart/2005/8/layout/hProcess9"/>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E81FA84D-AF34-4028-BA3A-2520315568E7}" type="pres">
      <dgm:prSet presAssocID="{6A210DC3-87E3-46BD-8AA7-59515C566A4D}" presName="OneNode_1" presStyleLbl="node1" presStyleIdx="0" presStyleCnt="1">
        <dgm:presLayoutVars>
          <dgm:bulletEnabled val="1"/>
        </dgm:presLayoutVars>
      </dgm:prSet>
      <dgm:spPr/>
      <dgm:t>
        <a:bodyPr/>
        <a:lstStyle/>
        <a:p>
          <a:endParaRPr lang="en-GB"/>
        </a:p>
      </dgm:t>
    </dgm:pt>
  </dgm:ptLst>
  <dgm:cxnLst>
    <dgm:cxn modelId="{B0197EA8-1014-45E7-86B2-C36A9278D5A0}" srcId="{6A210DC3-87E3-46BD-8AA7-59515C566A4D}" destId="{3F6AEF4E-5629-48B3-806C-C33B6C68BFF6}" srcOrd="0" destOrd="0" parTransId="{679C2E59-F6CF-4CA3-9CEF-D5771EE640EC}" sibTransId="{D397BDD8-A696-4582-8674-BC646320EDAE}"/>
    <dgm:cxn modelId="{EAFC8CA0-FE5F-4A9B-B954-77284FD92F72}" type="presOf" srcId="{3F6AEF4E-5629-48B3-806C-C33B6C68BFF6}" destId="{E81FA84D-AF34-4028-BA3A-2520315568E7}" srcOrd="0" destOrd="0" presId="urn:microsoft.com/office/officeart/2005/8/layout/vProcess5"/>
    <dgm:cxn modelId="{51EFACAD-D9CC-4D44-8DE8-32E5A3F12932}" type="presOf" srcId="{6A210DC3-87E3-46BD-8AA7-59515C566A4D}" destId="{78ADEF7E-47B6-4178-B24C-F5A611F5A04C}" srcOrd="0" destOrd="0" presId="urn:microsoft.com/office/officeart/2005/8/layout/vProcess5"/>
    <dgm:cxn modelId="{F3505EB6-5FFA-4735-974F-A785FB1AB6EF}" type="presParOf" srcId="{78ADEF7E-47B6-4178-B24C-F5A611F5A04C}" destId="{A41BE1DC-CFA7-4465-9443-5B0D32FCE0DB}" srcOrd="0" destOrd="0" presId="urn:microsoft.com/office/officeart/2005/8/layout/vProcess5"/>
    <dgm:cxn modelId="{0265C384-0328-4B7E-B8A5-857DE570397F}" type="presParOf" srcId="{78ADEF7E-47B6-4178-B24C-F5A611F5A04C}" destId="{E81FA84D-AF34-4028-BA3A-2520315568E7}" srcOrd="1" destOrd="0" presId="urn:microsoft.com/office/officeart/2005/8/layout/vProcess5"/>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FE183B-5DFF-4522-98A4-3AF55B4711A9}" type="doc">
      <dgm:prSet loTypeId="urn:microsoft.com/office/officeart/2005/8/layout/lProcess1" loCatId="process" qsTypeId="urn:microsoft.com/office/officeart/2005/8/quickstyle/simple3" qsCatId="simple" csTypeId="urn:microsoft.com/office/officeart/2005/8/colors/accent4_2" csCatId="accent4" phldr="1"/>
      <dgm:spPr/>
      <dgm:t>
        <a:bodyPr/>
        <a:lstStyle/>
        <a:p>
          <a:endParaRPr lang="en-GB"/>
        </a:p>
      </dgm:t>
    </dgm:pt>
    <dgm:pt modelId="{5D3E7C65-243B-4056-9D1B-89268B561593}">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dirty="0" smtClean="0">
              <a:latin typeface="Verdana" pitchFamily="34" charset="0"/>
              <a:ea typeface="Verdana" pitchFamily="34" charset="0"/>
              <a:cs typeface="Verdana" pitchFamily="34" charset="0"/>
            </a:rPr>
            <a:t>Traffic Volume</a:t>
          </a:r>
          <a:endParaRPr lang="en-GB" sz="2400" dirty="0">
            <a:latin typeface="Verdana" pitchFamily="34" charset="0"/>
            <a:ea typeface="Verdana" pitchFamily="34" charset="0"/>
            <a:cs typeface="Verdana" pitchFamily="34" charset="0"/>
          </a:endParaRPr>
        </a:p>
      </dgm:t>
    </dgm:pt>
    <dgm:pt modelId="{83C073C6-7541-439A-B322-2C67335FCAE3}" type="parTrans" cxnId="{4C731BF0-2D37-48E2-B911-C62DA43E93AB}">
      <dgm:prSet/>
      <dgm:spPr/>
      <dgm:t>
        <a:bodyPr/>
        <a:lstStyle/>
        <a:p>
          <a:endParaRPr lang="en-GB"/>
        </a:p>
      </dgm:t>
    </dgm:pt>
    <dgm:pt modelId="{2744E1F9-CA47-4986-90FB-921647A67633}" type="sibTrans" cxnId="{4C731BF0-2D37-48E2-B911-C62DA43E93AB}">
      <dgm:prSet/>
      <dgm:spPr/>
      <dgm:t>
        <a:bodyPr/>
        <a:lstStyle/>
        <a:p>
          <a:endParaRPr lang="en-GB"/>
        </a:p>
      </dgm:t>
    </dgm:pt>
    <dgm:pt modelId="{649E6F44-57CF-48E0-A602-1D76B939FBAA}">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dirty="0" smtClean="0">
              <a:latin typeface="Verdana" pitchFamily="34" charset="0"/>
              <a:ea typeface="Verdana" pitchFamily="34" charset="0"/>
              <a:cs typeface="Verdana" pitchFamily="34" charset="0"/>
            </a:rPr>
            <a:t>Congestion</a:t>
          </a:r>
          <a:endParaRPr lang="en-GB" sz="2400" dirty="0">
            <a:latin typeface="Verdana" pitchFamily="34" charset="0"/>
            <a:ea typeface="Verdana" pitchFamily="34" charset="0"/>
            <a:cs typeface="Verdana" pitchFamily="34" charset="0"/>
          </a:endParaRPr>
        </a:p>
      </dgm:t>
    </dgm:pt>
    <dgm:pt modelId="{3EE1F76C-38CC-48D6-8AFC-E9C287BC7FF4}" type="par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B58F1F2A-ED27-4938-B30F-20CE14B2D47B}" type="sib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2855905B-7500-4CF2-BEA7-65D0E2EB6AF1}">
      <dgm:prSet phldrT="[Text]" custT="1"/>
      <dgm:spPr/>
      <dgm:t>
        <a:bodyPr/>
        <a:lstStyle/>
        <a:p>
          <a:r>
            <a:rPr lang="en-GB" sz="3600" b="1" dirty="0" smtClean="0">
              <a:solidFill>
                <a:srgbClr val="FF0000"/>
              </a:solidFill>
              <a:latin typeface="Verdana" pitchFamily="34" charset="0"/>
              <a:ea typeface="Verdana" pitchFamily="34" charset="0"/>
              <a:cs typeface="Verdana" pitchFamily="34" charset="0"/>
              <a:sym typeface="Wingdings 3"/>
            </a:rPr>
            <a:t></a:t>
          </a:r>
          <a:r>
            <a:rPr lang="en-GB" sz="3200" b="1" dirty="0" smtClean="0">
              <a:solidFill>
                <a:srgbClr val="FF0000"/>
              </a:solidFill>
              <a:latin typeface="Verdana" pitchFamily="34" charset="0"/>
              <a:ea typeface="Verdana" pitchFamily="34" charset="0"/>
              <a:cs typeface="Verdana" pitchFamily="34" charset="0"/>
              <a:sym typeface="Wingdings 3"/>
            </a:rPr>
            <a:t> </a:t>
          </a:r>
          <a:r>
            <a:rPr lang="en-GB" sz="2400" b="0" dirty="0" smtClean="0">
              <a:solidFill>
                <a:schemeClr val="tx1"/>
              </a:solidFill>
              <a:latin typeface="Verdana" pitchFamily="34" charset="0"/>
              <a:ea typeface="Verdana" pitchFamily="34" charset="0"/>
              <a:cs typeface="Verdana" pitchFamily="34" charset="0"/>
              <a:sym typeface="Wingdings 3"/>
            </a:rPr>
            <a:t>Road Safety</a:t>
          </a:r>
          <a:endParaRPr lang="en-GB" sz="2400" b="1" dirty="0">
            <a:solidFill>
              <a:srgbClr val="FF0000"/>
            </a:solidFill>
            <a:latin typeface="Verdana" pitchFamily="34" charset="0"/>
            <a:ea typeface="Verdana" pitchFamily="34" charset="0"/>
            <a:cs typeface="Verdana" pitchFamily="34" charset="0"/>
          </a:endParaRPr>
        </a:p>
      </dgm:t>
    </dgm:pt>
    <dgm:pt modelId="{843B005D-FD57-4379-ADA4-C51973D702B2}" type="parTrans" cxnId="{444F3FF4-D73A-4068-B522-B1484F82FFB1}">
      <dgm:prSet/>
      <dgm:spPr/>
      <dgm:t>
        <a:bodyPr/>
        <a:lstStyle/>
        <a:p>
          <a:endParaRPr lang="en-GB"/>
        </a:p>
      </dgm:t>
    </dgm:pt>
    <dgm:pt modelId="{A409692C-A732-4343-811C-5A97756FE95F}" type="sibTrans" cxnId="{444F3FF4-D73A-4068-B522-B1484F82FFB1}">
      <dgm:prSet/>
      <dgm:spPr/>
      <dgm:t>
        <a:bodyPr/>
        <a:lstStyle/>
        <a:p>
          <a:endParaRPr lang="en-GB"/>
        </a:p>
      </dgm:t>
    </dgm:pt>
    <dgm:pt modelId="{803A7F55-4817-491C-AA56-D6E7E0B45A1F}">
      <dgm:prSet phldrT="[Text]" custT="1"/>
      <dgm:spPr/>
      <dgm:t>
        <a:bodyPr/>
        <a:lstStyle/>
        <a:p>
          <a:r>
            <a:rPr lang="en-US" sz="2400" dirty="0" smtClean="0">
              <a:latin typeface="Verdana" pitchFamily="34" charset="0"/>
              <a:ea typeface="Verdana" pitchFamily="34" charset="0"/>
              <a:cs typeface="Verdana" pitchFamily="34" charset="0"/>
            </a:rPr>
            <a:t>Speed harmonization</a:t>
          </a:r>
          <a:endParaRPr lang="en-GB" sz="2400" dirty="0">
            <a:latin typeface="Verdana" pitchFamily="34" charset="0"/>
            <a:ea typeface="Verdana" pitchFamily="34" charset="0"/>
            <a:cs typeface="Verdana" pitchFamily="34" charset="0"/>
          </a:endParaRPr>
        </a:p>
      </dgm:t>
    </dgm:pt>
    <dgm:pt modelId="{7DA1DC7A-8579-4A72-A7E7-C45A42AA65B2}" type="parTrans" cxnId="{AF39AFCF-F3FD-4CFB-B998-10E554FD3747}">
      <dgm:prSet/>
      <dgm:spPr/>
      <dgm:t>
        <a:bodyPr/>
        <a:lstStyle/>
        <a:p>
          <a:endParaRPr lang="en-GB"/>
        </a:p>
      </dgm:t>
    </dgm:pt>
    <dgm:pt modelId="{CE94E354-0601-43CF-B1B9-7C448B231570}" type="sibTrans" cxnId="{AF39AFCF-F3FD-4CFB-B998-10E554FD3747}">
      <dgm:prSet/>
      <dgm:spPr/>
      <dgm:t>
        <a:bodyPr/>
        <a:lstStyle/>
        <a:p>
          <a:endParaRPr lang="en-GB"/>
        </a:p>
      </dgm:t>
    </dgm:pt>
    <dgm:pt modelId="{D1FF1298-CB39-4B23-A2F6-9997ACD0395F}">
      <dgm:prSet phldrT="[Text]" custT="1"/>
      <dgm:spPr/>
      <dgm:t>
        <a:bodyPr/>
        <a:lstStyle/>
        <a:p>
          <a:r>
            <a:rPr lang="en-US" sz="2400" dirty="0" smtClean="0">
              <a:latin typeface="Verdana" pitchFamily="34" charset="0"/>
              <a:ea typeface="Verdana" pitchFamily="34" charset="0"/>
              <a:cs typeface="Verdana" pitchFamily="34" charset="0"/>
            </a:rPr>
            <a:t>Network diversion</a:t>
          </a:r>
          <a:endParaRPr lang="en-GB" sz="2400" dirty="0">
            <a:latin typeface="Verdana" pitchFamily="34" charset="0"/>
            <a:ea typeface="Verdana" pitchFamily="34" charset="0"/>
            <a:cs typeface="Verdana" pitchFamily="34" charset="0"/>
          </a:endParaRPr>
        </a:p>
      </dgm:t>
    </dgm:pt>
    <dgm:pt modelId="{86023EB9-06AE-4105-A991-F46E129CB8A9}" type="par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0C791FE8-354A-4B45-BD9A-C650BC46619E}" type="sib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F5E309CE-28E2-4ABA-AC81-813B62ADE700}">
      <dgm:prSet phldrT="[Text]" custT="1"/>
      <dgm:spPr/>
      <dgm:t>
        <a:bodyPr/>
        <a:lstStyle/>
        <a:p>
          <a:r>
            <a:rPr lang="en-US" sz="2400" dirty="0" smtClean="0">
              <a:latin typeface="Verdana" pitchFamily="34" charset="0"/>
              <a:ea typeface="Verdana" pitchFamily="34" charset="0"/>
              <a:cs typeface="Verdana" pitchFamily="34" charset="0"/>
            </a:rPr>
            <a:t>Congestion Warning</a:t>
          </a:r>
          <a:endParaRPr lang="en-GB" sz="2400" dirty="0">
            <a:latin typeface="Verdana" pitchFamily="34" charset="0"/>
            <a:ea typeface="Verdana" pitchFamily="34" charset="0"/>
            <a:cs typeface="Verdana" pitchFamily="34" charset="0"/>
          </a:endParaRPr>
        </a:p>
      </dgm:t>
    </dgm:pt>
    <dgm:pt modelId="{DEE022F6-07E3-436D-8C79-FA8727DCA104}" type="parTrans" cxnId="{8D7B9A05-81BC-40B8-819A-27FC5939D877}">
      <dgm:prSet/>
      <dgm:spPr/>
      <dgm:t>
        <a:bodyPr/>
        <a:lstStyle/>
        <a:p>
          <a:endParaRPr lang="en-GB"/>
        </a:p>
      </dgm:t>
    </dgm:pt>
    <dgm:pt modelId="{5E21AD4F-D135-4A8B-817F-55DA9D1113F0}" type="sibTrans" cxnId="{8D7B9A05-81BC-40B8-819A-27FC5939D877}">
      <dgm:prSet/>
      <dgm:spPr/>
      <dgm:t>
        <a:bodyPr/>
        <a:lstStyle/>
        <a:p>
          <a:endParaRPr lang="en-GB"/>
        </a:p>
      </dgm:t>
    </dgm:pt>
    <dgm:pt modelId="{A04735EE-761D-46C3-A2E0-35ACCF0F5E0A}" type="pres">
      <dgm:prSet presAssocID="{32FE183B-5DFF-4522-98A4-3AF55B4711A9}" presName="Name0" presStyleCnt="0">
        <dgm:presLayoutVars>
          <dgm:dir/>
          <dgm:animLvl val="lvl"/>
          <dgm:resizeHandles val="exact"/>
        </dgm:presLayoutVars>
      </dgm:prSet>
      <dgm:spPr/>
      <dgm:t>
        <a:bodyPr/>
        <a:lstStyle/>
        <a:p>
          <a:endParaRPr lang="en-GB"/>
        </a:p>
      </dgm:t>
    </dgm:pt>
    <dgm:pt modelId="{90D5E7FD-9D8A-4141-8A54-98E8232FEA9B}" type="pres">
      <dgm:prSet presAssocID="{5D3E7C65-243B-4056-9D1B-89268B561593}" presName="vertFlow" presStyleCnt="0"/>
      <dgm:spPr/>
    </dgm:pt>
    <dgm:pt modelId="{82856E06-F0CD-4A57-8BA7-08789812B581}" type="pres">
      <dgm:prSet presAssocID="{5D3E7C65-243B-4056-9D1B-89268B561593}" presName="header" presStyleLbl="node1" presStyleIdx="0" presStyleCnt="2" custScaleX="71036" custLinFactNeighborX="-12861" custLinFactNeighborY="-9585"/>
      <dgm:spPr/>
      <dgm:t>
        <a:bodyPr/>
        <a:lstStyle/>
        <a:p>
          <a:endParaRPr lang="en-GB"/>
        </a:p>
      </dgm:t>
    </dgm:pt>
    <dgm:pt modelId="{9AEC1442-99C7-4D85-A677-05AC91867669}" type="pres">
      <dgm:prSet presAssocID="{3EE1F76C-38CC-48D6-8AFC-E9C287BC7FF4}" presName="parTrans" presStyleLbl="sibTrans2D1" presStyleIdx="0" presStyleCnt="4"/>
      <dgm:spPr/>
      <dgm:t>
        <a:bodyPr/>
        <a:lstStyle/>
        <a:p>
          <a:endParaRPr lang="en-GB"/>
        </a:p>
      </dgm:t>
    </dgm:pt>
    <dgm:pt modelId="{C35FB762-4544-427A-957B-990C567C4BA0}" type="pres">
      <dgm:prSet presAssocID="{649E6F44-57CF-48E0-A602-1D76B939FBAA}" presName="child" presStyleLbl="alignAccFollowNode1" presStyleIdx="0" presStyleCnt="4" custScaleX="71036" custLinFactNeighborX="-12861" custLinFactNeighborY="-9585">
        <dgm:presLayoutVars>
          <dgm:chMax val="0"/>
          <dgm:bulletEnabled val="1"/>
        </dgm:presLayoutVars>
      </dgm:prSet>
      <dgm:spPr/>
      <dgm:t>
        <a:bodyPr/>
        <a:lstStyle/>
        <a:p>
          <a:endParaRPr lang="en-GB"/>
        </a:p>
      </dgm:t>
    </dgm:pt>
    <dgm:pt modelId="{7A0174AD-443A-4A4F-872F-8205210D6574}" type="pres">
      <dgm:prSet presAssocID="{B58F1F2A-ED27-4938-B30F-20CE14B2D47B}" presName="sibTrans" presStyleLbl="sibTrans2D1" presStyleIdx="1" presStyleCnt="4"/>
      <dgm:spPr/>
      <dgm:t>
        <a:bodyPr/>
        <a:lstStyle/>
        <a:p>
          <a:endParaRPr lang="en-GB"/>
        </a:p>
      </dgm:t>
    </dgm:pt>
    <dgm:pt modelId="{82E54936-D8E4-44D4-990C-924C00B97A27}" type="pres">
      <dgm:prSet presAssocID="{2855905B-7500-4CF2-BEA7-65D0E2EB6AF1}" presName="child" presStyleLbl="alignAccFollowNode1" presStyleIdx="1" presStyleCnt="4" custScaleX="71036" custLinFactNeighborX="-12861" custLinFactNeighborY="-9585">
        <dgm:presLayoutVars>
          <dgm:chMax val="0"/>
          <dgm:bulletEnabled val="1"/>
        </dgm:presLayoutVars>
      </dgm:prSet>
      <dgm:spPr/>
      <dgm:t>
        <a:bodyPr/>
        <a:lstStyle/>
        <a:p>
          <a:endParaRPr lang="en-GB"/>
        </a:p>
      </dgm:t>
    </dgm:pt>
    <dgm:pt modelId="{0D67BC95-CC20-494D-9584-826F0072AEF5}" type="pres">
      <dgm:prSet presAssocID="{5D3E7C65-243B-4056-9D1B-89268B561593}" presName="hSp" presStyleCnt="0"/>
      <dgm:spPr/>
    </dgm:pt>
    <dgm:pt modelId="{4B420832-0000-48AA-80FD-13DD561C2DB8}" type="pres">
      <dgm:prSet presAssocID="{803A7F55-4817-491C-AA56-D6E7E0B45A1F}" presName="vertFlow" presStyleCnt="0"/>
      <dgm:spPr/>
    </dgm:pt>
    <dgm:pt modelId="{E131DA3E-F552-4F0E-A6A2-BCC3B8174549}" type="pres">
      <dgm:prSet presAssocID="{803A7F55-4817-491C-AA56-D6E7E0B45A1F}" presName="header" presStyleLbl="node1" presStyleIdx="1" presStyleCnt="2" custScaleX="70545" custLinFactNeighborX="12790" custLinFactNeighborY="-9585"/>
      <dgm:spPr/>
      <dgm:t>
        <a:bodyPr/>
        <a:lstStyle/>
        <a:p>
          <a:endParaRPr lang="en-GB"/>
        </a:p>
      </dgm:t>
    </dgm:pt>
    <dgm:pt modelId="{8268D483-05AF-4D82-B4ED-04C2F7CA1B35}" type="pres">
      <dgm:prSet presAssocID="{86023EB9-06AE-4105-A991-F46E129CB8A9}" presName="parTrans" presStyleLbl="sibTrans2D1" presStyleIdx="2" presStyleCnt="4"/>
      <dgm:spPr/>
      <dgm:t>
        <a:bodyPr/>
        <a:lstStyle/>
        <a:p>
          <a:endParaRPr lang="en-GB"/>
        </a:p>
      </dgm:t>
    </dgm:pt>
    <dgm:pt modelId="{E6F71692-3B41-48CB-91F9-C784ABEB3331}" type="pres">
      <dgm:prSet presAssocID="{D1FF1298-CB39-4B23-A2F6-9997ACD0395F}" presName="child" presStyleLbl="alignAccFollowNode1" presStyleIdx="2" presStyleCnt="4" custScaleX="70545" custLinFactNeighborX="12790" custLinFactNeighborY="-9585">
        <dgm:presLayoutVars>
          <dgm:chMax val="0"/>
          <dgm:bulletEnabled val="1"/>
        </dgm:presLayoutVars>
      </dgm:prSet>
      <dgm:spPr/>
      <dgm:t>
        <a:bodyPr/>
        <a:lstStyle/>
        <a:p>
          <a:endParaRPr lang="en-GB"/>
        </a:p>
      </dgm:t>
    </dgm:pt>
    <dgm:pt modelId="{ED41F4D7-0E63-4037-B82E-A835D4582388}" type="pres">
      <dgm:prSet presAssocID="{0C791FE8-354A-4B45-BD9A-C650BC46619E}" presName="sibTrans" presStyleLbl="sibTrans2D1" presStyleIdx="3" presStyleCnt="4"/>
      <dgm:spPr/>
      <dgm:t>
        <a:bodyPr/>
        <a:lstStyle/>
        <a:p>
          <a:endParaRPr lang="en-GB"/>
        </a:p>
      </dgm:t>
    </dgm:pt>
    <dgm:pt modelId="{99B197DD-CA08-42B9-A5AE-85833E2D4801}" type="pres">
      <dgm:prSet presAssocID="{F5E309CE-28E2-4ABA-AC81-813B62ADE700}" presName="child" presStyleLbl="alignAccFollowNode1" presStyleIdx="3" presStyleCnt="4" custScaleX="70545" custLinFactNeighborX="12790" custLinFactNeighborY="-9585">
        <dgm:presLayoutVars>
          <dgm:chMax val="0"/>
          <dgm:bulletEnabled val="1"/>
        </dgm:presLayoutVars>
      </dgm:prSet>
      <dgm:spPr/>
      <dgm:t>
        <a:bodyPr/>
        <a:lstStyle/>
        <a:p>
          <a:endParaRPr lang="en-GB"/>
        </a:p>
      </dgm:t>
    </dgm:pt>
  </dgm:ptLst>
  <dgm:cxnLst>
    <dgm:cxn modelId="{20A48C3A-BFB7-437F-872D-C85C0CCFA144}" type="presOf" srcId="{3EE1F76C-38CC-48D6-8AFC-E9C287BC7FF4}" destId="{9AEC1442-99C7-4D85-A677-05AC91867669}" srcOrd="0" destOrd="0" presId="urn:microsoft.com/office/officeart/2005/8/layout/lProcess1"/>
    <dgm:cxn modelId="{AF39AFCF-F3FD-4CFB-B998-10E554FD3747}" srcId="{32FE183B-5DFF-4522-98A4-3AF55B4711A9}" destId="{803A7F55-4817-491C-AA56-D6E7E0B45A1F}" srcOrd="1" destOrd="0" parTransId="{7DA1DC7A-8579-4A72-A7E7-C45A42AA65B2}" sibTransId="{CE94E354-0601-43CF-B1B9-7C448B231570}"/>
    <dgm:cxn modelId="{F43DB031-5618-4409-95EE-4C850C3E348F}" type="presOf" srcId="{649E6F44-57CF-48E0-A602-1D76B939FBAA}" destId="{C35FB762-4544-427A-957B-990C567C4BA0}" srcOrd="0" destOrd="0" presId="urn:microsoft.com/office/officeart/2005/8/layout/lProcess1"/>
    <dgm:cxn modelId="{2A7350EC-4494-4876-B070-784BDE4C7A7D}" srcId="{5D3E7C65-243B-4056-9D1B-89268B561593}" destId="{649E6F44-57CF-48E0-A602-1D76B939FBAA}" srcOrd="0" destOrd="0" parTransId="{3EE1F76C-38CC-48D6-8AFC-E9C287BC7FF4}" sibTransId="{B58F1F2A-ED27-4938-B30F-20CE14B2D47B}"/>
    <dgm:cxn modelId="{FA7B29BE-22B4-4812-AD4D-530B12707F59}" type="presOf" srcId="{0C791FE8-354A-4B45-BD9A-C650BC46619E}" destId="{ED41F4D7-0E63-4037-B82E-A835D4582388}" srcOrd="0" destOrd="0" presId="urn:microsoft.com/office/officeart/2005/8/layout/lProcess1"/>
    <dgm:cxn modelId="{29EDF74F-6C95-4E16-9590-4977E533CB7A}" type="presOf" srcId="{D1FF1298-CB39-4B23-A2F6-9997ACD0395F}" destId="{E6F71692-3B41-48CB-91F9-C784ABEB3331}" srcOrd="0" destOrd="0" presId="urn:microsoft.com/office/officeart/2005/8/layout/lProcess1"/>
    <dgm:cxn modelId="{9F5B0C87-C9D8-4C77-9EB6-45AF36543953}" type="presOf" srcId="{B58F1F2A-ED27-4938-B30F-20CE14B2D47B}" destId="{7A0174AD-443A-4A4F-872F-8205210D6574}" srcOrd="0" destOrd="0" presId="urn:microsoft.com/office/officeart/2005/8/layout/lProcess1"/>
    <dgm:cxn modelId="{96AB368E-B6D1-4927-89DE-C78FB66DB2C3}" srcId="{803A7F55-4817-491C-AA56-D6E7E0B45A1F}" destId="{D1FF1298-CB39-4B23-A2F6-9997ACD0395F}" srcOrd="0" destOrd="0" parTransId="{86023EB9-06AE-4105-A991-F46E129CB8A9}" sibTransId="{0C791FE8-354A-4B45-BD9A-C650BC46619E}"/>
    <dgm:cxn modelId="{0FAF6F91-DCB9-4FE9-A434-16DC281631EA}" type="presOf" srcId="{86023EB9-06AE-4105-A991-F46E129CB8A9}" destId="{8268D483-05AF-4D82-B4ED-04C2F7CA1B35}" srcOrd="0" destOrd="0" presId="urn:microsoft.com/office/officeart/2005/8/layout/lProcess1"/>
    <dgm:cxn modelId="{444F3FF4-D73A-4068-B522-B1484F82FFB1}" srcId="{5D3E7C65-243B-4056-9D1B-89268B561593}" destId="{2855905B-7500-4CF2-BEA7-65D0E2EB6AF1}" srcOrd="1" destOrd="0" parTransId="{843B005D-FD57-4379-ADA4-C51973D702B2}" sibTransId="{A409692C-A732-4343-811C-5A97756FE95F}"/>
    <dgm:cxn modelId="{4C731BF0-2D37-48E2-B911-C62DA43E93AB}" srcId="{32FE183B-5DFF-4522-98A4-3AF55B4711A9}" destId="{5D3E7C65-243B-4056-9D1B-89268B561593}" srcOrd="0" destOrd="0" parTransId="{83C073C6-7541-439A-B322-2C67335FCAE3}" sibTransId="{2744E1F9-CA47-4986-90FB-921647A67633}"/>
    <dgm:cxn modelId="{F6C79124-0CA0-4BB4-ADE9-0104B9CA82C2}" type="presOf" srcId="{5D3E7C65-243B-4056-9D1B-89268B561593}" destId="{82856E06-F0CD-4A57-8BA7-08789812B581}" srcOrd="0" destOrd="0" presId="urn:microsoft.com/office/officeart/2005/8/layout/lProcess1"/>
    <dgm:cxn modelId="{8D7B9A05-81BC-40B8-819A-27FC5939D877}" srcId="{803A7F55-4817-491C-AA56-D6E7E0B45A1F}" destId="{F5E309CE-28E2-4ABA-AC81-813B62ADE700}" srcOrd="1" destOrd="0" parTransId="{DEE022F6-07E3-436D-8C79-FA8727DCA104}" sibTransId="{5E21AD4F-D135-4A8B-817F-55DA9D1113F0}"/>
    <dgm:cxn modelId="{B5B92056-9621-45C9-9DAA-07331BB9E22D}" type="presOf" srcId="{F5E309CE-28E2-4ABA-AC81-813B62ADE700}" destId="{99B197DD-CA08-42B9-A5AE-85833E2D4801}" srcOrd="0" destOrd="0" presId="urn:microsoft.com/office/officeart/2005/8/layout/lProcess1"/>
    <dgm:cxn modelId="{C4FF5424-842F-4669-A593-C444FA6E9C74}" type="presOf" srcId="{803A7F55-4817-491C-AA56-D6E7E0B45A1F}" destId="{E131DA3E-F552-4F0E-A6A2-BCC3B8174549}" srcOrd="0" destOrd="0" presId="urn:microsoft.com/office/officeart/2005/8/layout/lProcess1"/>
    <dgm:cxn modelId="{D312BD3F-3488-46CD-85FE-C78B98A031C3}" type="presOf" srcId="{32FE183B-5DFF-4522-98A4-3AF55B4711A9}" destId="{A04735EE-761D-46C3-A2E0-35ACCF0F5E0A}" srcOrd="0" destOrd="0" presId="urn:microsoft.com/office/officeart/2005/8/layout/lProcess1"/>
    <dgm:cxn modelId="{AD794B29-CF54-4C5F-9024-E1506468130C}" type="presOf" srcId="{2855905B-7500-4CF2-BEA7-65D0E2EB6AF1}" destId="{82E54936-D8E4-44D4-990C-924C00B97A27}" srcOrd="0" destOrd="0" presId="urn:microsoft.com/office/officeart/2005/8/layout/lProcess1"/>
    <dgm:cxn modelId="{2B378B1A-5927-4A19-8645-83AA38B309EE}" type="presParOf" srcId="{A04735EE-761D-46C3-A2E0-35ACCF0F5E0A}" destId="{90D5E7FD-9D8A-4141-8A54-98E8232FEA9B}" srcOrd="0" destOrd="0" presId="urn:microsoft.com/office/officeart/2005/8/layout/lProcess1"/>
    <dgm:cxn modelId="{F1ADFA50-6B86-43A3-953F-706DEE3CBA2D}" type="presParOf" srcId="{90D5E7FD-9D8A-4141-8A54-98E8232FEA9B}" destId="{82856E06-F0CD-4A57-8BA7-08789812B581}" srcOrd="0" destOrd="0" presId="urn:microsoft.com/office/officeart/2005/8/layout/lProcess1"/>
    <dgm:cxn modelId="{763A61BC-20ED-4743-B842-959CB6D7B323}" type="presParOf" srcId="{90D5E7FD-9D8A-4141-8A54-98E8232FEA9B}" destId="{9AEC1442-99C7-4D85-A677-05AC91867669}" srcOrd="1" destOrd="0" presId="urn:microsoft.com/office/officeart/2005/8/layout/lProcess1"/>
    <dgm:cxn modelId="{4089FECA-CA23-421A-AB01-3584AA4961DE}" type="presParOf" srcId="{90D5E7FD-9D8A-4141-8A54-98E8232FEA9B}" destId="{C35FB762-4544-427A-957B-990C567C4BA0}" srcOrd="2" destOrd="0" presId="urn:microsoft.com/office/officeart/2005/8/layout/lProcess1"/>
    <dgm:cxn modelId="{41DF7C26-650D-45C9-BBB8-CB1974D6ADC9}" type="presParOf" srcId="{90D5E7FD-9D8A-4141-8A54-98E8232FEA9B}" destId="{7A0174AD-443A-4A4F-872F-8205210D6574}" srcOrd="3" destOrd="0" presId="urn:microsoft.com/office/officeart/2005/8/layout/lProcess1"/>
    <dgm:cxn modelId="{811DBFE7-A827-4E32-9E6F-A59C95B1B63D}" type="presParOf" srcId="{90D5E7FD-9D8A-4141-8A54-98E8232FEA9B}" destId="{82E54936-D8E4-44D4-990C-924C00B97A27}" srcOrd="4" destOrd="0" presId="urn:microsoft.com/office/officeart/2005/8/layout/lProcess1"/>
    <dgm:cxn modelId="{B12A31FE-3B17-402F-B12F-6D5274C1F260}" type="presParOf" srcId="{A04735EE-761D-46C3-A2E0-35ACCF0F5E0A}" destId="{0D67BC95-CC20-494D-9584-826F0072AEF5}" srcOrd="1" destOrd="0" presId="urn:microsoft.com/office/officeart/2005/8/layout/lProcess1"/>
    <dgm:cxn modelId="{3A13720C-12E4-4CB0-8693-A5977FBE9E92}" type="presParOf" srcId="{A04735EE-761D-46C3-A2E0-35ACCF0F5E0A}" destId="{4B420832-0000-48AA-80FD-13DD561C2DB8}" srcOrd="2" destOrd="0" presId="urn:microsoft.com/office/officeart/2005/8/layout/lProcess1"/>
    <dgm:cxn modelId="{FE77DB3D-3CFD-418D-B2D7-C06A07C07C9B}" type="presParOf" srcId="{4B420832-0000-48AA-80FD-13DD561C2DB8}" destId="{E131DA3E-F552-4F0E-A6A2-BCC3B8174549}" srcOrd="0" destOrd="0" presId="urn:microsoft.com/office/officeart/2005/8/layout/lProcess1"/>
    <dgm:cxn modelId="{FB1E8278-7291-49F5-81D8-8A938B06AC46}" type="presParOf" srcId="{4B420832-0000-48AA-80FD-13DD561C2DB8}" destId="{8268D483-05AF-4D82-B4ED-04C2F7CA1B35}" srcOrd="1" destOrd="0" presId="urn:microsoft.com/office/officeart/2005/8/layout/lProcess1"/>
    <dgm:cxn modelId="{0D2BBBFD-F0F3-4A78-9C73-0613AF7E2AE9}" type="presParOf" srcId="{4B420832-0000-48AA-80FD-13DD561C2DB8}" destId="{E6F71692-3B41-48CB-91F9-C784ABEB3331}" srcOrd="2" destOrd="0" presId="urn:microsoft.com/office/officeart/2005/8/layout/lProcess1"/>
    <dgm:cxn modelId="{E24BA8F2-4B6C-4E43-99C7-7082FDCC8525}" type="presParOf" srcId="{4B420832-0000-48AA-80FD-13DD561C2DB8}" destId="{ED41F4D7-0E63-4037-B82E-A835D4582388}" srcOrd="3" destOrd="0" presId="urn:microsoft.com/office/officeart/2005/8/layout/lProcess1"/>
    <dgm:cxn modelId="{FE2F7819-5CF8-4C08-9D6E-DB03A933924E}" type="presParOf" srcId="{4B420832-0000-48AA-80FD-13DD561C2DB8}" destId="{99B197DD-CA08-42B9-A5AE-85833E2D4801}" srcOrd="4" destOrd="0" presId="urn:microsoft.com/office/officeart/2005/8/layout/lProcess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9EE16A-8F6B-4251-8630-A82D67F2DF4A}"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GB"/>
        </a:p>
      </dgm:t>
    </dgm:pt>
    <dgm:pt modelId="{8FE41648-7B7D-49EB-929A-C6BD219EC4B2}">
      <dgm:prSet phldrT="[Text]" custT="1"/>
      <dgm:spPr/>
      <dgm:t>
        <a:bodyPr/>
        <a:lstStyle/>
        <a:p>
          <a:r>
            <a:rPr lang="en-US" sz="2400" dirty="0" smtClean="0">
              <a:latin typeface="Verdana" pitchFamily="34" charset="0"/>
              <a:ea typeface="Verdana" pitchFamily="34" charset="0"/>
              <a:cs typeface="Verdana" pitchFamily="34" charset="0"/>
            </a:rPr>
            <a:t>Utilize granular location data</a:t>
          </a:r>
          <a:endParaRPr lang="en-GB" sz="2400" dirty="0">
            <a:latin typeface="Verdana" pitchFamily="34" charset="0"/>
            <a:ea typeface="Verdana" pitchFamily="34" charset="0"/>
            <a:cs typeface="Verdana" pitchFamily="34" charset="0"/>
          </a:endParaRPr>
        </a:p>
      </dgm:t>
    </dgm:pt>
    <dgm:pt modelId="{A1F60B0D-5038-4795-95BF-40EDAAA11C33}" type="parTrans" cxnId="{715A7A17-C7E6-4913-B592-936C462CE2B2}">
      <dgm:prSet/>
      <dgm:spPr/>
      <dgm:t>
        <a:bodyPr/>
        <a:lstStyle/>
        <a:p>
          <a:endParaRPr lang="en-GB"/>
        </a:p>
      </dgm:t>
    </dgm:pt>
    <dgm:pt modelId="{654E4AD5-1DD5-4EED-86DD-377E3665204E}" type="sibTrans" cxnId="{715A7A17-C7E6-4913-B592-936C462CE2B2}">
      <dgm:prSet custT="1"/>
      <dgm:spPr/>
      <dgm:t>
        <a:bodyPr/>
        <a:lstStyle/>
        <a:p>
          <a:endParaRPr lang="en-GB" sz="2400">
            <a:latin typeface="Verdana" pitchFamily="34" charset="0"/>
            <a:ea typeface="Verdana" pitchFamily="34" charset="0"/>
            <a:cs typeface="Verdana" pitchFamily="34" charset="0"/>
          </a:endParaRPr>
        </a:p>
      </dgm:t>
    </dgm:pt>
    <dgm:pt modelId="{24E39FB4-940D-4260-B179-395121EB62EA}">
      <dgm:prSet phldrT="[Text]" custT="1"/>
      <dgm:spPr/>
      <dgm:t>
        <a:bodyPr/>
        <a:lstStyle/>
        <a:p>
          <a:r>
            <a:rPr lang="en-US" sz="2400" dirty="0" smtClean="0">
              <a:latin typeface="Verdana" pitchFamily="34" charset="0"/>
              <a:ea typeface="Verdana" pitchFamily="34" charset="0"/>
              <a:cs typeface="Verdana" pitchFamily="34" charset="0"/>
            </a:rPr>
            <a:t>Track Verizon Wireless-enable devices</a:t>
          </a:r>
          <a:endParaRPr lang="en-GB" sz="2400" dirty="0">
            <a:latin typeface="Verdana" pitchFamily="34" charset="0"/>
            <a:ea typeface="Verdana" pitchFamily="34" charset="0"/>
            <a:cs typeface="Verdana" pitchFamily="34" charset="0"/>
          </a:endParaRPr>
        </a:p>
      </dgm:t>
    </dgm:pt>
    <dgm:pt modelId="{4BF989A4-DD22-43D4-B43B-0DAE503E7EB0}" type="parTrans" cxnId="{C7CCFC5C-6EB7-4B24-A9D1-4C3208D63689}">
      <dgm:prSet/>
      <dgm:spPr/>
      <dgm:t>
        <a:bodyPr/>
        <a:lstStyle/>
        <a:p>
          <a:endParaRPr lang="en-GB"/>
        </a:p>
      </dgm:t>
    </dgm:pt>
    <dgm:pt modelId="{F36CA68B-06F7-44E3-8611-FD22726DBA56}" type="sibTrans" cxnId="{C7CCFC5C-6EB7-4B24-A9D1-4C3208D63689}">
      <dgm:prSet custT="1"/>
      <dgm:spPr/>
      <dgm:t>
        <a:bodyPr/>
        <a:lstStyle/>
        <a:p>
          <a:endParaRPr lang="en-GB" sz="2400">
            <a:latin typeface="Verdana" pitchFamily="34" charset="0"/>
            <a:ea typeface="Verdana" pitchFamily="34" charset="0"/>
            <a:cs typeface="Verdana" pitchFamily="34" charset="0"/>
          </a:endParaRPr>
        </a:p>
      </dgm:t>
    </dgm:pt>
    <dgm:pt modelId="{0745493E-F472-41E8-99CB-6CB73A843018}">
      <dgm:prSet phldrT="[Text]" custT="1"/>
      <dgm:spPr/>
      <dgm:t>
        <a:bodyPr/>
        <a:lstStyle/>
        <a:p>
          <a:r>
            <a:rPr lang="en-US" sz="2400" dirty="0" smtClean="0">
              <a:latin typeface="Verdana" pitchFamily="34" charset="0"/>
              <a:ea typeface="Verdana" pitchFamily="34" charset="0"/>
              <a:cs typeface="Verdana" pitchFamily="34" charset="0"/>
            </a:rPr>
            <a:t>Provide Aggregated Data on the types of people</a:t>
          </a:r>
          <a:endParaRPr lang="en-GB" sz="2400" dirty="0">
            <a:latin typeface="Verdana" pitchFamily="34" charset="0"/>
            <a:ea typeface="Verdana" pitchFamily="34" charset="0"/>
            <a:cs typeface="Verdana" pitchFamily="34" charset="0"/>
          </a:endParaRPr>
        </a:p>
      </dgm:t>
    </dgm:pt>
    <dgm:pt modelId="{24C4BC45-B983-4141-BEA6-20787EE825F6}" type="parTrans" cxnId="{353E8F45-C895-4D9A-8593-B0BDAB2EF82A}">
      <dgm:prSet/>
      <dgm:spPr/>
      <dgm:t>
        <a:bodyPr/>
        <a:lstStyle/>
        <a:p>
          <a:endParaRPr lang="en-GB"/>
        </a:p>
      </dgm:t>
    </dgm:pt>
    <dgm:pt modelId="{EBCF35C0-DFBC-4259-ADF2-26B1E6DA5EE0}" type="sibTrans" cxnId="{353E8F45-C895-4D9A-8593-B0BDAB2EF82A}">
      <dgm:prSet custT="1"/>
      <dgm:spPr/>
      <dgm:t>
        <a:bodyPr/>
        <a:lstStyle/>
        <a:p>
          <a:endParaRPr lang="en-GB" sz="2400">
            <a:latin typeface="Verdana" pitchFamily="34" charset="0"/>
            <a:ea typeface="Verdana" pitchFamily="34" charset="0"/>
            <a:cs typeface="Verdana" pitchFamily="34" charset="0"/>
          </a:endParaRPr>
        </a:p>
      </dgm:t>
    </dgm:pt>
    <dgm:pt modelId="{F99CC4E3-C15C-4709-95FA-6317B1DF67D5}">
      <dgm:prSet custT="1"/>
      <dgm:spPr/>
      <dgm:t>
        <a:bodyPr/>
        <a:lstStyle/>
        <a:p>
          <a:r>
            <a:rPr lang="en-US" sz="2400" smtClean="0">
              <a:latin typeface="Verdana" pitchFamily="34" charset="0"/>
              <a:ea typeface="Verdana" pitchFamily="34" charset="0"/>
              <a:cs typeface="Verdana" pitchFamily="34" charset="0"/>
            </a:rPr>
            <a:t>Analyze buying pattern after the game</a:t>
          </a:r>
          <a:endParaRPr lang="en-US" sz="2400" dirty="0" smtClean="0">
            <a:latin typeface="Verdana" pitchFamily="34" charset="0"/>
            <a:ea typeface="Verdana" pitchFamily="34" charset="0"/>
            <a:cs typeface="Verdana" pitchFamily="34" charset="0"/>
          </a:endParaRPr>
        </a:p>
      </dgm:t>
    </dgm:pt>
    <dgm:pt modelId="{4C7893AB-BD03-4140-BCF7-6E15DE265564}" type="parTrans" cxnId="{F6FFF2DD-084A-4905-9942-D98176AAAC99}">
      <dgm:prSet/>
      <dgm:spPr/>
      <dgm:t>
        <a:bodyPr/>
        <a:lstStyle/>
        <a:p>
          <a:endParaRPr lang="en-GB"/>
        </a:p>
      </dgm:t>
    </dgm:pt>
    <dgm:pt modelId="{26277E44-7F32-4265-880C-44D62850F5B9}" type="sibTrans" cxnId="{F6FFF2DD-084A-4905-9942-D98176AAAC99}">
      <dgm:prSet/>
      <dgm:spPr/>
      <dgm:t>
        <a:bodyPr/>
        <a:lstStyle/>
        <a:p>
          <a:endParaRPr lang="en-GB"/>
        </a:p>
      </dgm:t>
    </dgm:pt>
    <dgm:pt modelId="{F826403D-1DE4-4B55-A625-94BD17621BB2}" type="pres">
      <dgm:prSet presAssocID="{3E9EE16A-8F6B-4251-8630-A82D67F2DF4A}" presName="linearFlow" presStyleCnt="0">
        <dgm:presLayoutVars>
          <dgm:resizeHandles val="exact"/>
        </dgm:presLayoutVars>
      </dgm:prSet>
      <dgm:spPr/>
    </dgm:pt>
    <dgm:pt modelId="{0235D053-C74D-4CA6-BBD6-80A69F2FDAB0}" type="pres">
      <dgm:prSet presAssocID="{8FE41648-7B7D-49EB-929A-C6BD219EC4B2}" presName="node" presStyleLbl="node1" presStyleIdx="0" presStyleCnt="4">
        <dgm:presLayoutVars>
          <dgm:bulletEnabled val="1"/>
        </dgm:presLayoutVars>
      </dgm:prSet>
      <dgm:spPr/>
      <dgm:t>
        <a:bodyPr/>
        <a:lstStyle/>
        <a:p>
          <a:endParaRPr lang="en-GB"/>
        </a:p>
      </dgm:t>
    </dgm:pt>
    <dgm:pt modelId="{40D57282-17AC-4554-8325-767EA03D8799}" type="pres">
      <dgm:prSet presAssocID="{654E4AD5-1DD5-4EED-86DD-377E3665204E}" presName="sibTrans" presStyleLbl="sibTrans2D1" presStyleIdx="0" presStyleCnt="3"/>
      <dgm:spPr/>
      <dgm:t>
        <a:bodyPr/>
        <a:lstStyle/>
        <a:p>
          <a:endParaRPr lang="en-GB"/>
        </a:p>
      </dgm:t>
    </dgm:pt>
    <dgm:pt modelId="{30758B0F-D047-4857-9005-85819D9F969E}" type="pres">
      <dgm:prSet presAssocID="{654E4AD5-1DD5-4EED-86DD-377E3665204E}" presName="connectorText" presStyleLbl="sibTrans2D1" presStyleIdx="0" presStyleCnt="3"/>
      <dgm:spPr/>
    </dgm:pt>
    <dgm:pt modelId="{3C879E5B-0557-4338-9C1C-8F13D45F4BAF}" type="pres">
      <dgm:prSet presAssocID="{24E39FB4-940D-4260-B179-395121EB62EA}" presName="node" presStyleLbl="node1" presStyleIdx="1" presStyleCnt="4" custLinFactNeighborX="18247" custLinFactNeighborY="15417">
        <dgm:presLayoutVars>
          <dgm:bulletEnabled val="1"/>
        </dgm:presLayoutVars>
      </dgm:prSet>
      <dgm:spPr/>
      <dgm:t>
        <a:bodyPr/>
        <a:lstStyle/>
        <a:p>
          <a:endParaRPr lang="en-GB"/>
        </a:p>
      </dgm:t>
    </dgm:pt>
    <dgm:pt modelId="{931D49FA-7254-47AC-B8B4-81F55B31E0EB}" type="pres">
      <dgm:prSet presAssocID="{F36CA68B-06F7-44E3-8611-FD22726DBA56}" presName="sibTrans" presStyleLbl="sibTrans2D1" presStyleIdx="1" presStyleCnt="3"/>
      <dgm:spPr/>
      <dgm:t>
        <a:bodyPr/>
        <a:lstStyle/>
        <a:p>
          <a:endParaRPr lang="en-GB"/>
        </a:p>
      </dgm:t>
    </dgm:pt>
    <dgm:pt modelId="{92198F2D-CD52-4F62-9C54-50C08B6B3B3C}" type="pres">
      <dgm:prSet presAssocID="{F36CA68B-06F7-44E3-8611-FD22726DBA56}" presName="connectorText" presStyleLbl="sibTrans2D1" presStyleIdx="1" presStyleCnt="3"/>
      <dgm:spPr/>
    </dgm:pt>
    <dgm:pt modelId="{E09D13CF-C8F4-4548-BF85-30C1AB914597}" type="pres">
      <dgm:prSet presAssocID="{0745493E-F472-41E8-99CB-6CB73A843018}" presName="node" presStyleLbl="node1" presStyleIdx="2" presStyleCnt="4" custLinFactNeighborX="31322" custLinFactNeighborY="15417">
        <dgm:presLayoutVars>
          <dgm:bulletEnabled val="1"/>
        </dgm:presLayoutVars>
      </dgm:prSet>
      <dgm:spPr/>
      <dgm:t>
        <a:bodyPr/>
        <a:lstStyle/>
        <a:p>
          <a:endParaRPr lang="en-GB"/>
        </a:p>
      </dgm:t>
    </dgm:pt>
    <dgm:pt modelId="{C5FF3127-BB6C-466E-A2F0-CEA5E6A8ACD4}" type="pres">
      <dgm:prSet presAssocID="{EBCF35C0-DFBC-4259-ADF2-26B1E6DA5EE0}" presName="sibTrans" presStyleLbl="sibTrans2D1" presStyleIdx="2" presStyleCnt="3"/>
      <dgm:spPr/>
    </dgm:pt>
    <dgm:pt modelId="{F5B4A594-49AB-4472-9CE1-6118E42DA741}" type="pres">
      <dgm:prSet presAssocID="{EBCF35C0-DFBC-4259-ADF2-26B1E6DA5EE0}" presName="connectorText" presStyleLbl="sibTrans2D1" presStyleIdx="2" presStyleCnt="3"/>
      <dgm:spPr/>
    </dgm:pt>
    <dgm:pt modelId="{82AC5AE3-95D8-4C5C-BB68-3184A4E32465}" type="pres">
      <dgm:prSet presAssocID="{F99CC4E3-C15C-4709-95FA-6317B1DF67D5}" presName="node" presStyleLbl="node1" presStyleIdx="3" presStyleCnt="4" custLinFactNeighborX="41523" custLinFactNeighborY="538">
        <dgm:presLayoutVars>
          <dgm:bulletEnabled val="1"/>
        </dgm:presLayoutVars>
      </dgm:prSet>
      <dgm:spPr/>
    </dgm:pt>
  </dgm:ptLst>
  <dgm:cxnLst>
    <dgm:cxn modelId="{BA6E71A0-2B3A-459E-87C5-5C5938D05D47}" type="presOf" srcId="{0745493E-F472-41E8-99CB-6CB73A843018}" destId="{E09D13CF-C8F4-4548-BF85-30C1AB914597}" srcOrd="0" destOrd="0" presId="urn:microsoft.com/office/officeart/2005/8/layout/process2"/>
    <dgm:cxn modelId="{353E8F45-C895-4D9A-8593-B0BDAB2EF82A}" srcId="{3E9EE16A-8F6B-4251-8630-A82D67F2DF4A}" destId="{0745493E-F472-41E8-99CB-6CB73A843018}" srcOrd="2" destOrd="0" parTransId="{24C4BC45-B983-4141-BEA6-20787EE825F6}" sibTransId="{EBCF35C0-DFBC-4259-ADF2-26B1E6DA5EE0}"/>
    <dgm:cxn modelId="{C71FAD42-6BB8-46F3-B24A-6FFB5FC3DD6C}" type="presOf" srcId="{3E9EE16A-8F6B-4251-8630-A82D67F2DF4A}" destId="{F826403D-1DE4-4B55-A625-94BD17621BB2}" srcOrd="0" destOrd="0" presId="urn:microsoft.com/office/officeart/2005/8/layout/process2"/>
    <dgm:cxn modelId="{71C8DB56-414E-4886-8BED-F3B724C1C77D}" type="presOf" srcId="{24E39FB4-940D-4260-B179-395121EB62EA}" destId="{3C879E5B-0557-4338-9C1C-8F13D45F4BAF}" srcOrd="0" destOrd="0" presId="urn:microsoft.com/office/officeart/2005/8/layout/process2"/>
    <dgm:cxn modelId="{C7CCFC5C-6EB7-4B24-A9D1-4C3208D63689}" srcId="{3E9EE16A-8F6B-4251-8630-A82D67F2DF4A}" destId="{24E39FB4-940D-4260-B179-395121EB62EA}" srcOrd="1" destOrd="0" parTransId="{4BF989A4-DD22-43D4-B43B-0DAE503E7EB0}" sibTransId="{F36CA68B-06F7-44E3-8611-FD22726DBA56}"/>
    <dgm:cxn modelId="{5199EF8E-101D-479C-B472-BE963D3FD083}" type="presOf" srcId="{F99CC4E3-C15C-4709-95FA-6317B1DF67D5}" destId="{82AC5AE3-95D8-4C5C-BB68-3184A4E32465}" srcOrd="0" destOrd="0" presId="urn:microsoft.com/office/officeart/2005/8/layout/process2"/>
    <dgm:cxn modelId="{771ACE6F-4CE9-40D5-9E58-C552CAA135ED}" type="presOf" srcId="{654E4AD5-1DD5-4EED-86DD-377E3665204E}" destId="{40D57282-17AC-4554-8325-767EA03D8799}" srcOrd="0" destOrd="0" presId="urn:microsoft.com/office/officeart/2005/8/layout/process2"/>
    <dgm:cxn modelId="{4E93782B-8F45-423C-8BCE-BE68559EB320}" type="presOf" srcId="{EBCF35C0-DFBC-4259-ADF2-26B1E6DA5EE0}" destId="{C5FF3127-BB6C-466E-A2F0-CEA5E6A8ACD4}" srcOrd="0" destOrd="0" presId="urn:microsoft.com/office/officeart/2005/8/layout/process2"/>
    <dgm:cxn modelId="{F7AA925F-58E1-4775-B86F-8ED9B396A5F4}" type="presOf" srcId="{F36CA68B-06F7-44E3-8611-FD22726DBA56}" destId="{92198F2D-CD52-4F62-9C54-50C08B6B3B3C}" srcOrd="1" destOrd="0" presId="urn:microsoft.com/office/officeart/2005/8/layout/process2"/>
    <dgm:cxn modelId="{EEB40CC0-186C-472D-B9D0-71D3F81C5012}" type="presOf" srcId="{F36CA68B-06F7-44E3-8611-FD22726DBA56}" destId="{931D49FA-7254-47AC-B8B4-81F55B31E0EB}" srcOrd="0" destOrd="0" presId="urn:microsoft.com/office/officeart/2005/8/layout/process2"/>
    <dgm:cxn modelId="{F6FFF2DD-084A-4905-9942-D98176AAAC99}" srcId="{3E9EE16A-8F6B-4251-8630-A82D67F2DF4A}" destId="{F99CC4E3-C15C-4709-95FA-6317B1DF67D5}" srcOrd="3" destOrd="0" parTransId="{4C7893AB-BD03-4140-BCF7-6E15DE265564}" sibTransId="{26277E44-7F32-4265-880C-44D62850F5B9}"/>
    <dgm:cxn modelId="{715A7A17-C7E6-4913-B592-936C462CE2B2}" srcId="{3E9EE16A-8F6B-4251-8630-A82D67F2DF4A}" destId="{8FE41648-7B7D-49EB-929A-C6BD219EC4B2}" srcOrd="0" destOrd="0" parTransId="{A1F60B0D-5038-4795-95BF-40EDAAA11C33}" sibTransId="{654E4AD5-1DD5-4EED-86DD-377E3665204E}"/>
    <dgm:cxn modelId="{2501275A-43B1-4584-9C10-2009DE9FE7BB}" type="presOf" srcId="{8FE41648-7B7D-49EB-929A-C6BD219EC4B2}" destId="{0235D053-C74D-4CA6-BBD6-80A69F2FDAB0}" srcOrd="0" destOrd="0" presId="urn:microsoft.com/office/officeart/2005/8/layout/process2"/>
    <dgm:cxn modelId="{32CC6AC6-1FE8-4C37-ABB6-72BAA1019661}" type="presOf" srcId="{654E4AD5-1DD5-4EED-86DD-377E3665204E}" destId="{30758B0F-D047-4857-9005-85819D9F969E}" srcOrd="1" destOrd="0" presId="urn:microsoft.com/office/officeart/2005/8/layout/process2"/>
    <dgm:cxn modelId="{F103FD42-20A3-4E2F-967C-0A50328CF06E}" type="presOf" srcId="{EBCF35C0-DFBC-4259-ADF2-26B1E6DA5EE0}" destId="{F5B4A594-49AB-4472-9CE1-6118E42DA741}" srcOrd="1" destOrd="0" presId="urn:microsoft.com/office/officeart/2005/8/layout/process2"/>
    <dgm:cxn modelId="{C90496F8-9417-4DBE-8C58-7097DEC0DD30}" type="presParOf" srcId="{F826403D-1DE4-4B55-A625-94BD17621BB2}" destId="{0235D053-C74D-4CA6-BBD6-80A69F2FDAB0}" srcOrd="0" destOrd="0" presId="urn:microsoft.com/office/officeart/2005/8/layout/process2"/>
    <dgm:cxn modelId="{9B4A681E-C61D-48FD-B712-6A45B4318C77}" type="presParOf" srcId="{F826403D-1DE4-4B55-A625-94BD17621BB2}" destId="{40D57282-17AC-4554-8325-767EA03D8799}" srcOrd="1" destOrd="0" presId="urn:microsoft.com/office/officeart/2005/8/layout/process2"/>
    <dgm:cxn modelId="{9BFB3C1C-E416-4E56-942F-93852E17CD61}" type="presParOf" srcId="{40D57282-17AC-4554-8325-767EA03D8799}" destId="{30758B0F-D047-4857-9005-85819D9F969E}" srcOrd="0" destOrd="0" presId="urn:microsoft.com/office/officeart/2005/8/layout/process2"/>
    <dgm:cxn modelId="{08AC3526-D3D9-4E2A-998B-373034B39B4D}" type="presParOf" srcId="{F826403D-1DE4-4B55-A625-94BD17621BB2}" destId="{3C879E5B-0557-4338-9C1C-8F13D45F4BAF}" srcOrd="2" destOrd="0" presId="urn:microsoft.com/office/officeart/2005/8/layout/process2"/>
    <dgm:cxn modelId="{04634DCB-00C7-4A8D-800C-8E2F22A4C885}" type="presParOf" srcId="{F826403D-1DE4-4B55-A625-94BD17621BB2}" destId="{931D49FA-7254-47AC-B8B4-81F55B31E0EB}" srcOrd="3" destOrd="0" presId="urn:microsoft.com/office/officeart/2005/8/layout/process2"/>
    <dgm:cxn modelId="{7DEF3AC9-281F-4DBB-AED7-E8FB3192D715}" type="presParOf" srcId="{931D49FA-7254-47AC-B8B4-81F55B31E0EB}" destId="{92198F2D-CD52-4F62-9C54-50C08B6B3B3C}" srcOrd="0" destOrd="0" presId="urn:microsoft.com/office/officeart/2005/8/layout/process2"/>
    <dgm:cxn modelId="{24082517-2908-4BC0-B792-D7953DAF1575}" type="presParOf" srcId="{F826403D-1DE4-4B55-A625-94BD17621BB2}" destId="{E09D13CF-C8F4-4548-BF85-30C1AB914597}" srcOrd="4" destOrd="0" presId="urn:microsoft.com/office/officeart/2005/8/layout/process2"/>
    <dgm:cxn modelId="{91830650-0349-4DA3-BEDE-1DBAB17C73EA}" type="presParOf" srcId="{F826403D-1DE4-4B55-A625-94BD17621BB2}" destId="{C5FF3127-BB6C-466E-A2F0-CEA5E6A8ACD4}" srcOrd="5" destOrd="0" presId="urn:microsoft.com/office/officeart/2005/8/layout/process2"/>
    <dgm:cxn modelId="{526A627C-6AB5-4F9D-A110-54D388464FC3}" type="presParOf" srcId="{C5FF3127-BB6C-466E-A2F0-CEA5E6A8ACD4}" destId="{F5B4A594-49AB-4472-9CE1-6118E42DA741}" srcOrd="0" destOrd="0" presId="urn:microsoft.com/office/officeart/2005/8/layout/process2"/>
    <dgm:cxn modelId="{EF7C3AD5-6322-422A-9630-CCAAE1FB243B}" type="presParOf" srcId="{F826403D-1DE4-4B55-A625-94BD17621BB2}" destId="{82AC5AE3-95D8-4C5C-BB68-3184A4E32465}"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Control</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Advertising performance</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Analyze competitor activities</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Platform</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Identify best approach</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Location-based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Promotions, offers, deals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Service Quality</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Personalized mobile plan</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Improve service and reduce churn</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Determine best hour of the day</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Push upcoming sales</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4159C119-AA4D-40A3-BDFE-08F7E5171C0D}" type="presOf" srcId="{8A35644B-662D-4B6A-A67B-80B1F6F07B85}" destId="{9DBC1FAE-CD4F-4DF1-82E7-D22376666C48}" srcOrd="0" destOrd="0" presId="urn:microsoft.com/office/officeart/2005/8/layout/chevron2"/>
    <dgm:cxn modelId="{1D89795D-C379-40E8-B88D-3D2F0B5EC7DB}" type="presOf" srcId="{235A3651-698B-44C2-851A-AB13DF521E65}" destId="{0D35B673-8D5F-489C-A38E-F1A8B5CEAC15}" srcOrd="0" destOrd="0"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DB380C63-5F2C-4865-83DA-710A8ADA5F80}" srcId="{7617683B-03FB-4E8E-A703-9237D1A6D382}" destId="{2FF22CF9-E05B-4AB4-912F-198CBCD99BBB}" srcOrd="0" destOrd="0" parTransId="{67D84AF9-CB01-4372-9B35-86D441718344}" sibTransId="{2CD058A8-7708-4232-AEEC-A03A2D88C401}"/>
    <dgm:cxn modelId="{B41FC25D-54BA-4F34-9983-C869BA5016B2}" type="presOf" srcId="{841C2428-6BDA-4EF2-A2A7-092229ED1CD8}" destId="{3099C170-7D3F-435C-930C-00F4F4CD94B1}" srcOrd="0" destOrd="0" presId="urn:microsoft.com/office/officeart/2005/8/layout/chevron2"/>
    <dgm:cxn modelId="{A00B35AF-9820-4899-BBB4-C48968B98EF9}" type="presOf" srcId="{47A6DC55-8C55-4C41-8409-EE6385EBBF65}" destId="{EF841E09-3663-422E-BB9A-B6ADB1B86C6C}" srcOrd="0" destOrd="1" presId="urn:microsoft.com/office/officeart/2005/8/layout/chevron2"/>
    <dgm:cxn modelId="{F58780DC-DDC1-4C00-B515-5E8DCF22365E}" type="presOf" srcId="{3248A338-33FB-42B9-B1AC-B2AB5B1CA7B3}" destId="{7CE730CF-31E9-4BA5-99CF-4586A9F9D406}" srcOrd="0" destOrd="0" presId="urn:microsoft.com/office/officeart/2005/8/layout/chevron2"/>
    <dgm:cxn modelId="{099BCF12-921E-485E-B9EE-A997AB1EDF22}" type="presOf" srcId="{33942862-A688-4BBC-A94A-CF45B8B3108C}" destId="{7CE730CF-31E9-4BA5-99CF-4586A9F9D406}" srcOrd="0" destOrd="1"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66E35FCB-4F88-417A-8279-18EF3FD1606A}" type="presOf" srcId="{427D5066-A91D-416E-BA60-6561230D2717}" destId="{BF58B836-CC49-49DF-B6DB-28484C8B1A76}" srcOrd="0" destOrd="0" presId="urn:microsoft.com/office/officeart/2005/8/layout/chevron2"/>
    <dgm:cxn modelId="{ACE2FB04-822D-4F88-A051-266A4F290E7C}" srcId="{7617683B-03FB-4E8E-A703-9237D1A6D382}" destId="{47A6DC55-8C55-4C41-8409-EE6385EBBF65}" srcOrd="1" destOrd="0" parTransId="{9CEEEF93-7B0A-40E6-B7ED-0EAAC001EA9B}" sibTransId="{9F7F26C9-F9B7-4484-8935-8E2CEBAEF3BD}"/>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3426FCB4-0F79-4EFC-80EE-71CE85C3FEAE}" type="presOf" srcId="{EFEEE072-D0E9-4A51-9AB8-0D699D72095B}" destId="{BF58B836-CC49-49DF-B6DB-28484C8B1A76}" srcOrd="0" destOrd="1" presId="urn:microsoft.com/office/officeart/2005/8/layout/chevron2"/>
    <dgm:cxn modelId="{EF4329FD-21DB-47CC-A961-43DF63807505}"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85A4D836-84BA-4311-A791-26A02C1D8377}" type="presOf" srcId="{70952554-A087-4817-A776-CA1F3492FDA7}" destId="{43702C78-2358-43A0-8749-0F020C263C00}"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853626A7-3BDF-4A5B-92E3-1BF3266B0224}" type="presOf" srcId="{9881CB27-4CB2-4376-9A3B-4341C1835CF1}" destId="{9DBC1FAE-CD4F-4DF1-82E7-D22376666C48}" srcOrd="0" destOrd="1" presId="urn:microsoft.com/office/officeart/2005/8/layout/chevron2"/>
    <dgm:cxn modelId="{ABC7B63D-C3D5-4151-B3BD-CD1570FC56E7}" type="presOf" srcId="{AD3977B0-32D1-417C-A43D-4E1AFC4FC2C9}" destId="{E67AADD6-0A60-477D-9BB6-7C2BCB95CE5F}" srcOrd="0" destOrd="0" presId="urn:microsoft.com/office/officeart/2005/8/layout/chevron2"/>
    <dgm:cxn modelId="{DBF714FE-C384-4763-9C59-3498A3FE9450}" type="presOf" srcId="{2FF22CF9-E05B-4AB4-912F-198CBCD99BBB}" destId="{EF841E09-3663-422E-BB9A-B6ADB1B86C6C}" srcOrd="0" destOrd="0" presId="urn:microsoft.com/office/officeart/2005/8/layout/chevron2"/>
    <dgm:cxn modelId="{660F66E2-EC52-4AA4-99C8-A39D302B4AC0}" type="presParOf" srcId="{43702C78-2358-43A0-8749-0F020C263C00}" destId="{25AD92AF-C139-4A9C-98C0-D0201DA02107}" srcOrd="0" destOrd="0" presId="urn:microsoft.com/office/officeart/2005/8/layout/chevron2"/>
    <dgm:cxn modelId="{C551CC11-CE1A-4F9B-8FA2-18E4C8DFADC5}" type="presParOf" srcId="{25AD92AF-C139-4A9C-98C0-D0201DA02107}" destId="{E67AADD6-0A60-477D-9BB6-7C2BCB95CE5F}" srcOrd="0" destOrd="0" presId="urn:microsoft.com/office/officeart/2005/8/layout/chevron2"/>
    <dgm:cxn modelId="{117D3BA2-A985-4621-A2B1-920D90B18869}" type="presParOf" srcId="{25AD92AF-C139-4A9C-98C0-D0201DA02107}" destId="{9DBC1FAE-CD4F-4DF1-82E7-D22376666C48}" srcOrd="1" destOrd="0" presId="urn:microsoft.com/office/officeart/2005/8/layout/chevron2"/>
    <dgm:cxn modelId="{45C59FEE-D865-4954-B2C8-C7E8140DC159}" type="presParOf" srcId="{43702C78-2358-43A0-8749-0F020C263C00}" destId="{311F57E0-C32F-4AA5-B60E-049DEB86D816}" srcOrd="1" destOrd="0" presId="urn:microsoft.com/office/officeart/2005/8/layout/chevron2"/>
    <dgm:cxn modelId="{AAC09634-FE1B-4D3D-8B5A-E1A1331D6B7C}" type="presParOf" srcId="{43702C78-2358-43A0-8749-0F020C263C00}" destId="{8B7824F6-3A43-46F3-BB78-17B246C3E3C1}" srcOrd="2" destOrd="0" presId="urn:microsoft.com/office/officeart/2005/8/layout/chevron2"/>
    <dgm:cxn modelId="{96649C3A-0B5D-46AF-A83E-8D67F146B550}" type="presParOf" srcId="{8B7824F6-3A43-46F3-BB78-17B246C3E3C1}" destId="{3099C170-7D3F-435C-930C-00F4F4CD94B1}" srcOrd="0" destOrd="0" presId="urn:microsoft.com/office/officeart/2005/8/layout/chevron2"/>
    <dgm:cxn modelId="{ED8C8D44-F488-4ED2-B989-7DBA4C37E713}" type="presParOf" srcId="{8B7824F6-3A43-46F3-BB78-17B246C3E3C1}" destId="{7CE730CF-31E9-4BA5-99CF-4586A9F9D406}" srcOrd="1" destOrd="0" presId="urn:microsoft.com/office/officeart/2005/8/layout/chevron2"/>
    <dgm:cxn modelId="{6E1EED74-51B9-4D0C-BD6E-2548BEFBF428}" type="presParOf" srcId="{43702C78-2358-43A0-8749-0F020C263C00}" destId="{ABF84E0F-084A-4847-A684-7B5F5CEDB91E}" srcOrd="3" destOrd="0" presId="urn:microsoft.com/office/officeart/2005/8/layout/chevron2"/>
    <dgm:cxn modelId="{92A06418-EF72-4DB5-9600-CC8DE3FCB477}" type="presParOf" srcId="{43702C78-2358-43A0-8749-0F020C263C00}" destId="{68619E8F-6F3D-4987-937C-82B56E336E81}" srcOrd="4" destOrd="0" presId="urn:microsoft.com/office/officeart/2005/8/layout/chevron2"/>
    <dgm:cxn modelId="{A0CDFE05-2122-4939-B5CF-BC8324B8B1E8}" type="presParOf" srcId="{68619E8F-6F3D-4987-937C-82B56E336E81}" destId="{4F8956A6-4C85-41BA-92DD-A68171DBD073}" srcOrd="0" destOrd="0" presId="urn:microsoft.com/office/officeart/2005/8/layout/chevron2"/>
    <dgm:cxn modelId="{40B48A8F-A8D8-4182-B707-4D3F6A9CBC18}" type="presParOf" srcId="{68619E8F-6F3D-4987-937C-82B56E336E81}" destId="{EF841E09-3663-422E-BB9A-B6ADB1B86C6C}" srcOrd="1" destOrd="0" presId="urn:microsoft.com/office/officeart/2005/8/layout/chevron2"/>
    <dgm:cxn modelId="{8402503F-8870-4A5C-A266-B826E2D177AA}" type="presParOf" srcId="{43702C78-2358-43A0-8749-0F020C263C00}" destId="{7479C4B9-ACE9-480F-B11D-0DEC287A3ED5}" srcOrd="5" destOrd="0" presId="urn:microsoft.com/office/officeart/2005/8/layout/chevron2"/>
    <dgm:cxn modelId="{AC7B4A82-972A-480D-834F-C01F7C59FB2E}" type="presParOf" srcId="{43702C78-2358-43A0-8749-0F020C263C00}" destId="{8BE72E4F-0859-4F43-AD2C-7B308241E7CE}" srcOrd="6" destOrd="0" presId="urn:microsoft.com/office/officeart/2005/8/layout/chevron2"/>
    <dgm:cxn modelId="{09359370-F082-417F-AD7A-4D07CC91164F}" type="presParOf" srcId="{8BE72E4F-0859-4F43-AD2C-7B308241E7CE}" destId="{0D35B673-8D5F-489C-A38E-F1A8B5CEAC15}" srcOrd="0" destOrd="0" presId="urn:microsoft.com/office/officeart/2005/8/layout/chevron2"/>
    <dgm:cxn modelId="{6BD27CFF-6CE4-4A66-A1FE-A79F2583A264}"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85F6FF-9158-4412-B79E-2FEDA3C1F2AE}" type="doc">
      <dgm:prSet loTypeId="urn:microsoft.com/office/officeart/2005/8/layout/hProcess4" loCatId="process" qsTypeId="urn:microsoft.com/office/officeart/2005/8/quickstyle/simple3" qsCatId="simple" csTypeId="urn:microsoft.com/office/officeart/2005/8/colors/accent3_3" csCatId="accent3" phldr="1"/>
      <dgm:spPr/>
      <dgm:t>
        <a:bodyPr/>
        <a:lstStyle/>
        <a:p>
          <a:endParaRPr lang="en-GB"/>
        </a:p>
      </dgm:t>
    </dgm:pt>
    <dgm:pt modelId="{46BC63A0-5F00-49BA-8D75-B08F6224B770}">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Profit</a:t>
          </a:r>
          <a:endParaRPr lang="en-GB" sz="2000" dirty="0">
            <a:latin typeface="Verdana" pitchFamily="34" charset="0"/>
            <a:ea typeface="Verdana" pitchFamily="34" charset="0"/>
            <a:cs typeface="Verdana" pitchFamily="34" charset="0"/>
          </a:endParaRPr>
        </a:p>
      </dgm:t>
    </dgm:pt>
    <dgm:pt modelId="{9E0846A3-1F90-4A87-954F-0473092975C5}">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Efficiency</a:t>
          </a:r>
          <a:endParaRPr lang="en-GB" sz="2000" b="0" dirty="0">
            <a:solidFill>
              <a:schemeClr val="accent1">
                <a:lumMod val="75000"/>
              </a:schemeClr>
            </a:solidFill>
            <a:latin typeface="Verdana" pitchFamily="34" charset="0"/>
            <a:ea typeface="Verdana" pitchFamily="34" charset="0"/>
            <a:cs typeface="Verdana" pitchFamily="34" charset="0"/>
          </a:endParaRPr>
        </a:p>
      </dgm:t>
    </dgm:pt>
    <dgm:pt modelId="{323E81C9-B463-43BC-99CF-2A6E0F2622C0}">
      <dgm:prSet phldrT="[Text]" custT="1"/>
      <dgm:spPr/>
      <dgm:t>
        <a:bodyPr/>
        <a:lstStyle/>
        <a:p>
          <a:r>
            <a:rPr lang="en-US" sz="2000" dirty="0" smtClean="0">
              <a:latin typeface="Verdana" pitchFamily="34" charset="0"/>
              <a:ea typeface="Verdana" pitchFamily="34" charset="0"/>
              <a:cs typeface="Verdana" pitchFamily="34" charset="0"/>
            </a:rPr>
            <a:t>Profit</a:t>
          </a:r>
          <a:endParaRPr lang="en-GB" sz="2000" dirty="0">
            <a:latin typeface="Verdana" pitchFamily="34" charset="0"/>
            <a:ea typeface="Verdana" pitchFamily="34" charset="0"/>
            <a:cs typeface="Verdana" pitchFamily="34" charset="0"/>
          </a:endParaRPr>
        </a:p>
      </dgm:t>
    </dgm:pt>
    <dgm:pt modelId="{B6838B1C-D54A-4B32-B15F-C72C44C922CD}" type="sibTrans" cxnId="{E9FB079D-AFD3-4E27-AEAE-EC9086BEE942}">
      <dgm:prSet/>
      <dgm:spPr/>
      <dgm:t>
        <a:bodyPr/>
        <a:lstStyle/>
        <a:p>
          <a:endParaRPr lang="en-GB"/>
        </a:p>
      </dgm:t>
    </dgm:pt>
    <dgm:pt modelId="{CD6A9722-D4FE-4697-A626-5A2769F42420}" type="parTrans" cxnId="{E9FB079D-AFD3-4E27-AEAE-EC9086BEE942}">
      <dgm:prSet/>
      <dgm:spPr/>
      <dgm:t>
        <a:bodyPr/>
        <a:lstStyle/>
        <a:p>
          <a:endParaRPr lang="en-GB"/>
        </a:p>
      </dgm:t>
    </dgm:pt>
    <dgm:pt modelId="{2ACD7BA0-03DA-414B-A769-852DAA110B89}" type="sibTrans" cxnId="{6C31B683-3D37-4995-AD29-E5C5B9A2A405}">
      <dgm:prSet/>
      <dgm:spPr/>
      <dgm:t>
        <a:bodyPr/>
        <a:lstStyle/>
        <a:p>
          <a:endParaRPr lang="en-GB"/>
        </a:p>
      </dgm:t>
    </dgm:pt>
    <dgm:pt modelId="{AEC17D46-1656-4FC9-A3B3-6C514B884ECE}" type="parTrans" cxnId="{6C31B683-3D37-4995-AD29-E5C5B9A2A405}">
      <dgm:prSet/>
      <dgm:spPr/>
      <dgm:t>
        <a:bodyPr/>
        <a:lstStyle/>
        <a:p>
          <a:endParaRPr lang="en-GB"/>
        </a:p>
      </dgm:t>
    </dgm:pt>
    <dgm:pt modelId="{3E00AB94-B1AA-4332-9948-76A5E0E56481}" type="sibTrans" cxnId="{90EEBEB1-B466-4AB8-8AE6-D08444BB4A52}">
      <dgm:prSet/>
      <dgm:spPr/>
      <dgm:t>
        <a:bodyPr/>
        <a:lstStyle/>
        <a:p>
          <a:endParaRPr lang="en-GB"/>
        </a:p>
      </dgm:t>
    </dgm:pt>
    <dgm:pt modelId="{260450D1-1978-4D12-A734-754ECBB7359B}" type="parTrans" cxnId="{90EEBEB1-B466-4AB8-8AE6-D08444BB4A52}">
      <dgm:prSet/>
      <dgm:spPr/>
      <dgm:t>
        <a:bodyPr/>
        <a:lstStyle/>
        <a:p>
          <a:endParaRPr lang="en-GB"/>
        </a:p>
      </dgm:t>
    </dgm:pt>
    <dgm:pt modelId="{4D0FA11B-2511-4458-AA6C-4A5BFDDDA349}">
      <dgm:prSet phldrT="[Text]" custT="1"/>
      <dgm:spPr/>
      <dgm:t>
        <a:bodyPr/>
        <a:lstStyle/>
        <a:p>
          <a:r>
            <a:rPr lang="en-US" sz="2000" dirty="0" smtClean="0">
              <a:latin typeface="Verdana" pitchFamily="34" charset="0"/>
              <a:ea typeface="Verdana" pitchFamily="34" charset="0"/>
              <a:cs typeface="Verdana" pitchFamily="34" charset="0"/>
            </a:rPr>
            <a:t>Offers</a:t>
          </a:r>
          <a:endParaRPr lang="en-GB" sz="2000" dirty="0">
            <a:latin typeface="Verdana" pitchFamily="34" charset="0"/>
            <a:ea typeface="Verdana" pitchFamily="34" charset="0"/>
            <a:cs typeface="Verdana" pitchFamily="34" charset="0"/>
          </a:endParaRPr>
        </a:p>
      </dgm:t>
    </dgm:pt>
    <dgm:pt modelId="{95A3EF0B-0843-41BD-9236-50CFEFDAFC9B}">
      <dgm:prSet phldrT="[Text]" custT="1"/>
      <dgm:spPr/>
      <dgm:t>
        <a:bodyPr/>
        <a:lstStyle/>
        <a:p>
          <a:r>
            <a:rPr lang="en-US" sz="2000" dirty="0" smtClean="0">
              <a:latin typeface="Verdana" pitchFamily="34" charset="0"/>
              <a:ea typeface="Verdana" pitchFamily="34" charset="0"/>
              <a:cs typeface="Verdana" pitchFamily="34" charset="0"/>
            </a:rPr>
            <a:t>Pricing decision</a:t>
          </a:r>
          <a:endParaRPr lang="en-GB" sz="2000" dirty="0">
            <a:latin typeface="Verdana" pitchFamily="34" charset="0"/>
            <a:ea typeface="Verdana" pitchFamily="34" charset="0"/>
            <a:cs typeface="Verdana" pitchFamily="34" charset="0"/>
          </a:endParaRPr>
        </a:p>
      </dgm:t>
    </dgm:pt>
    <dgm:pt modelId="{E60800F8-52F8-4488-8B8D-E9751CC0312B}">
      <dgm:prSet phldrT="[Text]" custT="1"/>
      <dgm:spPr/>
      <dgm:t>
        <a:bodyPr/>
        <a:lstStyle/>
        <a:p>
          <a:r>
            <a:rPr lang="en-US" sz="3000" b="1" dirty="0" smtClean="0">
              <a:solidFill>
                <a:schemeClr val="accent1"/>
              </a:solidFill>
              <a:latin typeface="Verdana" pitchFamily="34" charset="0"/>
              <a:ea typeface="Verdana" pitchFamily="34" charset="0"/>
              <a:cs typeface="Verdana" pitchFamily="34" charset="0"/>
              <a:sym typeface="Wingdings 3"/>
            </a:rPr>
            <a:t></a:t>
          </a:r>
          <a:r>
            <a:rPr lang="en-US" sz="2000" dirty="0" smtClean="0">
              <a:latin typeface="Verdana" pitchFamily="34" charset="0"/>
              <a:ea typeface="Verdana" pitchFamily="34" charset="0"/>
              <a:cs typeface="Verdana" pitchFamily="34" charset="0"/>
            </a:rPr>
            <a:t>Competition</a:t>
          </a:r>
          <a:endParaRPr lang="en-GB" sz="2000" dirty="0">
            <a:latin typeface="Verdana" pitchFamily="34" charset="0"/>
            <a:ea typeface="Verdana" pitchFamily="34" charset="0"/>
            <a:cs typeface="Verdana" pitchFamily="34" charset="0"/>
          </a:endParaRPr>
        </a:p>
      </dgm:t>
    </dgm:pt>
    <dgm:pt modelId="{6749A892-5C0B-441A-94CB-DAB3EC3E47FA}" type="sibTrans" cxnId="{70805A7A-26AE-4E2D-A650-068B33FA1701}">
      <dgm:prSet/>
      <dgm:spPr/>
      <dgm:t>
        <a:bodyPr/>
        <a:lstStyle/>
        <a:p>
          <a:endParaRPr lang="en-GB" sz="2000">
            <a:latin typeface="Verdana" pitchFamily="34" charset="0"/>
            <a:ea typeface="Verdana" pitchFamily="34" charset="0"/>
            <a:cs typeface="Verdana" pitchFamily="34" charset="0"/>
          </a:endParaRPr>
        </a:p>
      </dgm:t>
    </dgm:pt>
    <dgm:pt modelId="{239EA04E-9A48-4FF4-A1E9-B52BC1788B55}" type="parTrans" cxnId="{70805A7A-26AE-4E2D-A650-068B33FA1701}">
      <dgm:prSet/>
      <dgm:spPr/>
      <dgm:t>
        <a:bodyPr/>
        <a:lstStyle/>
        <a:p>
          <a:endParaRPr lang="en-GB"/>
        </a:p>
      </dgm:t>
    </dgm:pt>
    <dgm:pt modelId="{568EF5B5-6FBC-4887-9682-535823BDC2E4}" type="sibTrans" cxnId="{CFA90489-3EF4-42A0-840F-25B87B6E7467}">
      <dgm:prSet/>
      <dgm:spPr/>
      <dgm:t>
        <a:bodyPr/>
        <a:lstStyle/>
        <a:p>
          <a:endParaRPr lang="en-GB"/>
        </a:p>
      </dgm:t>
    </dgm:pt>
    <dgm:pt modelId="{BB1A1D56-0B67-4F8A-88AC-08DA339A5B7E}" type="parTrans" cxnId="{CFA90489-3EF4-42A0-840F-25B87B6E7467}">
      <dgm:prSet/>
      <dgm:spPr/>
      <dgm:t>
        <a:bodyPr/>
        <a:lstStyle/>
        <a:p>
          <a:endParaRPr lang="en-GB"/>
        </a:p>
      </dgm:t>
    </dgm:pt>
    <dgm:pt modelId="{256BDDCD-F652-4405-B967-51E86B172050}" type="sibTrans" cxnId="{711468DC-A98D-40F2-ABD4-E10DDC24A495}">
      <dgm:prSet/>
      <dgm:spPr/>
      <dgm:t>
        <a:bodyPr/>
        <a:lstStyle/>
        <a:p>
          <a:endParaRPr lang="en-GB"/>
        </a:p>
      </dgm:t>
    </dgm:pt>
    <dgm:pt modelId="{49C5F944-B205-4358-AEF7-D7D1A80A7C7E}" type="parTrans" cxnId="{711468DC-A98D-40F2-ABD4-E10DDC24A495}">
      <dgm:prSet/>
      <dgm:spPr/>
      <dgm:t>
        <a:bodyPr/>
        <a:lstStyle/>
        <a:p>
          <a:endParaRPr lang="en-GB"/>
        </a:p>
      </dgm:t>
    </dgm:pt>
    <dgm:pt modelId="{FBB4B840-9AA0-45FF-B9C7-0E6B2EDDA0E2}">
      <dgm:prSet phldrT="[Text]" custT="1"/>
      <dgm:spPr/>
      <dgm:t>
        <a:bodyPr/>
        <a:lstStyle/>
        <a:p>
          <a:r>
            <a:rPr lang="en-US" sz="2000" dirty="0" smtClean="0">
              <a:latin typeface="Verdana" pitchFamily="34" charset="0"/>
              <a:ea typeface="Verdana" pitchFamily="34" charset="0"/>
              <a:cs typeface="Verdana" pitchFamily="34" charset="0"/>
            </a:rPr>
            <a:t>Well informed</a:t>
          </a:r>
          <a:endParaRPr lang="en-GB" sz="2000" dirty="0">
            <a:latin typeface="Verdana" pitchFamily="34" charset="0"/>
            <a:ea typeface="Verdana" pitchFamily="34" charset="0"/>
            <a:cs typeface="Verdana" pitchFamily="34" charset="0"/>
          </a:endParaRPr>
        </a:p>
      </dgm:t>
    </dgm:pt>
    <dgm:pt modelId="{204019B5-C017-4C89-83E3-E58AF7E6E966}">
      <dgm:prSet phldrT="[Text]" custT="1"/>
      <dgm:spPr/>
      <dgm:t>
        <a:bodyPr/>
        <a:lstStyle/>
        <a:p>
          <a:r>
            <a:rPr lang="en-US" sz="2000" dirty="0" smtClean="0">
              <a:latin typeface="Verdana" pitchFamily="34" charset="0"/>
              <a:ea typeface="Verdana" pitchFamily="34" charset="0"/>
              <a:cs typeface="Verdana" pitchFamily="34" charset="0"/>
            </a:rPr>
            <a:t>Accurate exposure</a:t>
          </a:r>
          <a:endParaRPr lang="en-GB" sz="2000" dirty="0">
            <a:latin typeface="Verdana" pitchFamily="34" charset="0"/>
            <a:ea typeface="Verdana" pitchFamily="34" charset="0"/>
            <a:cs typeface="Verdana" pitchFamily="34" charset="0"/>
          </a:endParaRPr>
        </a:p>
      </dgm:t>
    </dgm:pt>
    <dgm:pt modelId="{A9D46702-6134-481D-8256-BC574B6D5888}">
      <dgm:prSet phldrT="[Text]" custT="1"/>
      <dgm:spPr/>
      <dgm:t>
        <a:bodyPr/>
        <a:lstStyle/>
        <a:p>
          <a:r>
            <a:rPr lang="en-US" sz="2000" dirty="0" smtClean="0">
              <a:latin typeface="Verdana" pitchFamily="34" charset="0"/>
              <a:ea typeface="Verdana" pitchFamily="34" charset="0"/>
              <a:cs typeface="Verdana" pitchFamily="34" charset="0"/>
            </a:rPr>
            <a:t>Up-to-date data</a:t>
          </a:r>
          <a:endParaRPr lang="en-GB" sz="2000" dirty="0">
            <a:latin typeface="Verdana" pitchFamily="34" charset="0"/>
            <a:ea typeface="Verdana" pitchFamily="34" charset="0"/>
            <a:cs typeface="Verdana" pitchFamily="34" charset="0"/>
          </a:endParaRPr>
        </a:p>
      </dgm:t>
    </dgm:pt>
    <dgm:pt modelId="{AFBE2BEC-CB7C-45B8-93A7-5972DC4D87C0}" type="sibTrans" cxnId="{F81D347B-1E0B-44ED-BED2-34B9960DDE1C}">
      <dgm:prSet/>
      <dgm:spPr/>
      <dgm:t>
        <a:bodyPr/>
        <a:lstStyle/>
        <a:p>
          <a:endParaRPr lang="en-GB" sz="2000">
            <a:latin typeface="Verdana" pitchFamily="34" charset="0"/>
            <a:ea typeface="Verdana" pitchFamily="34" charset="0"/>
            <a:cs typeface="Verdana" pitchFamily="34" charset="0"/>
          </a:endParaRPr>
        </a:p>
      </dgm:t>
    </dgm:pt>
    <dgm:pt modelId="{D80C02EC-254C-411F-9DD1-729C64EEE7AF}" type="parTrans" cxnId="{F81D347B-1E0B-44ED-BED2-34B9960DDE1C}">
      <dgm:prSet/>
      <dgm:spPr/>
      <dgm:t>
        <a:bodyPr/>
        <a:lstStyle/>
        <a:p>
          <a:endParaRPr lang="en-GB"/>
        </a:p>
      </dgm:t>
    </dgm:pt>
    <dgm:pt modelId="{1A1ECC45-F998-4BD1-A2FE-B47D19A196A2}" type="sibTrans" cxnId="{BB517385-30E1-4281-9050-FFE687C979F1}">
      <dgm:prSet/>
      <dgm:spPr/>
      <dgm:t>
        <a:bodyPr/>
        <a:lstStyle/>
        <a:p>
          <a:endParaRPr lang="en-GB"/>
        </a:p>
      </dgm:t>
    </dgm:pt>
    <dgm:pt modelId="{CB9AC4F7-42BE-4ADC-91A8-78DE8B36F6F8}" type="parTrans" cxnId="{BB517385-30E1-4281-9050-FFE687C979F1}">
      <dgm:prSet/>
      <dgm:spPr/>
      <dgm:t>
        <a:bodyPr/>
        <a:lstStyle/>
        <a:p>
          <a:endParaRPr lang="en-GB"/>
        </a:p>
      </dgm:t>
    </dgm:pt>
    <dgm:pt modelId="{AD35C901-7F9B-4BE3-9F8F-E1FB32BAE3F4}" type="sibTrans" cxnId="{2B981C56-FE9C-4A5B-B252-D4CF3F748BAA}">
      <dgm:prSet/>
      <dgm:spPr/>
      <dgm:t>
        <a:bodyPr/>
        <a:lstStyle/>
        <a:p>
          <a:endParaRPr lang="en-GB"/>
        </a:p>
      </dgm:t>
    </dgm:pt>
    <dgm:pt modelId="{B2EF0F68-EB45-4AF7-A1D3-65F39F7D32BA}" type="parTrans" cxnId="{2B981C56-FE9C-4A5B-B252-D4CF3F748BAA}">
      <dgm:prSet/>
      <dgm:spPr/>
      <dgm:t>
        <a:bodyPr/>
        <a:lstStyle/>
        <a:p>
          <a:endParaRPr lang="en-GB"/>
        </a:p>
      </dgm:t>
    </dgm:pt>
    <dgm:pt modelId="{FA3AFADD-9907-4E47-83C6-F90ECBAF9D1E}">
      <dgm:prSet phldrT="[Text]" custT="1"/>
      <dgm:spPr/>
      <dgm:t>
        <a:bodyPr/>
        <a:lstStyle/>
        <a:p>
          <a:r>
            <a:rPr lang="en-US" sz="2000" dirty="0" smtClean="0">
              <a:latin typeface="Verdana" pitchFamily="34" charset="0"/>
              <a:ea typeface="Verdana" pitchFamily="34" charset="0"/>
              <a:cs typeface="Verdana" pitchFamily="34" charset="0"/>
            </a:rPr>
            <a:t>Distribution</a:t>
          </a:r>
          <a:endParaRPr lang="en-GB" sz="2000" dirty="0">
            <a:latin typeface="Verdana" pitchFamily="34" charset="0"/>
            <a:ea typeface="Verdana" pitchFamily="34" charset="0"/>
            <a:cs typeface="Verdana" pitchFamily="34" charset="0"/>
          </a:endParaRPr>
        </a:p>
      </dgm:t>
    </dgm:pt>
    <dgm:pt modelId="{51827E45-41FA-40D4-B6B4-188D63D12E19}">
      <dgm:prSet phldrT="[Text]" custT="1"/>
      <dgm:spPr/>
      <dgm:t>
        <a:bodyPr/>
        <a:lstStyle/>
        <a:p>
          <a:r>
            <a:rPr lang="en-US" sz="2000" dirty="0" smtClean="0">
              <a:latin typeface="Verdana" pitchFamily="34" charset="0"/>
              <a:ea typeface="Verdana" pitchFamily="34" charset="0"/>
              <a:cs typeface="Verdana" pitchFamily="34" charset="0"/>
            </a:rPr>
            <a:t>Marketing</a:t>
          </a:r>
          <a:endParaRPr lang="en-GB" sz="2000" dirty="0">
            <a:latin typeface="Verdana" pitchFamily="34" charset="0"/>
            <a:ea typeface="Verdana" pitchFamily="34" charset="0"/>
            <a:cs typeface="Verdana" pitchFamily="34" charset="0"/>
          </a:endParaRPr>
        </a:p>
      </dgm:t>
    </dgm:pt>
    <dgm:pt modelId="{575CD7D0-5414-4EF2-A114-AEFBC0F5DF28}">
      <dgm:prSet phldrT="[Text]" custT="1"/>
      <dgm:spPr/>
      <dgm:t>
        <a:bodyPr/>
        <a:lstStyle/>
        <a:p>
          <a:r>
            <a:rPr lang="en-US" sz="2000" dirty="0" smtClean="0">
              <a:latin typeface="Verdana" pitchFamily="34" charset="0"/>
              <a:ea typeface="Verdana" pitchFamily="34" charset="0"/>
              <a:cs typeface="Verdana" pitchFamily="34" charset="0"/>
            </a:rPr>
            <a:t>Maximize Effectiveness</a:t>
          </a:r>
          <a:endParaRPr lang="en-GB" sz="2000" dirty="0">
            <a:latin typeface="Verdana" pitchFamily="34" charset="0"/>
            <a:ea typeface="Verdana" pitchFamily="34" charset="0"/>
            <a:cs typeface="Verdana" pitchFamily="34" charset="0"/>
          </a:endParaRPr>
        </a:p>
      </dgm:t>
    </dgm:pt>
    <dgm:pt modelId="{27DFA8FC-9468-432E-B718-30140B922148}" type="sibTrans" cxnId="{DA63A574-9BB8-4169-BCAC-FAF89CAE79A4}">
      <dgm:prSet/>
      <dgm:spPr/>
      <dgm:t>
        <a:bodyPr/>
        <a:lstStyle/>
        <a:p>
          <a:endParaRPr lang="en-GB" sz="2000">
            <a:latin typeface="Verdana" pitchFamily="34" charset="0"/>
            <a:ea typeface="Verdana" pitchFamily="34" charset="0"/>
            <a:cs typeface="Verdana" pitchFamily="34" charset="0"/>
          </a:endParaRPr>
        </a:p>
      </dgm:t>
    </dgm:pt>
    <dgm:pt modelId="{F21FC33F-A048-47F7-A1C2-D38F535565C8}" type="parTrans" cxnId="{DA63A574-9BB8-4169-BCAC-FAF89CAE79A4}">
      <dgm:prSet/>
      <dgm:spPr/>
      <dgm:t>
        <a:bodyPr/>
        <a:lstStyle/>
        <a:p>
          <a:endParaRPr lang="en-GB"/>
        </a:p>
      </dgm:t>
    </dgm:pt>
    <dgm:pt modelId="{EFDC939D-3A1C-4663-8073-3885B442C4F8}" type="sibTrans" cxnId="{8B2B1570-2B3E-4365-BF5E-5C92B06F057A}">
      <dgm:prSet/>
      <dgm:spPr/>
      <dgm:t>
        <a:bodyPr/>
        <a:lstStyle/>
        <a:p>
          <a:endParaRPr lang="en-GB"/>
        </a:p>
      </dgm:t>
    </dgm:pt>
    <dgm:pt modelId="{C289124C-D328-4049-9D6D-F978EF8159EA}" type="parTrans" cxnId="{8B2B1570-2B3E-4365-BF5E-5C92B06F057A}">
      <dgm:prSet/>
      <dgm:spPr/>
      <dgm:t>
        <a:bodyPr/>
        <a:lstStyle/>
        <a:p>
          <a:endParaRPr lang="en-GB"/>
        </a:p>
      </dgm:t>
    </dgm:pt>
    <dgm:pt modelId="{A5D60E23-D42F-4EBB-A74D-D5D1E553A783}" type="sibTrans" cxnId="{F8B62C4A-ED7A-49B4-9884-1EF4064D7A58}">
      <dgm:prSet/>
      <dgm:spPr/>
      <dgm:t>
        <a:bodyPr/>
        <a:lstStyle/>
        <a:p>
          <a:endParaRPr lang="en-GB"/>
        </a:p>
      </dgm:t>
    </dgm:pt>
    <dgm:pt modelId="{82D1B872-18C4-4667-A02E-1A6AF004A534}" type="parTrans" cxnId="{F8B62C4A-ED7A-49B4-9884-1EF4064D7A58}">
      <dgm:prSet/>
      <dgm:spPr/>
      <dgm:t>
        <a:bodyPr/>
        <a:lstStyle/>
        <a:p>
          <a:endParaRPr lang="en-GB"/>
        </a:p>
      </dgm:t>
    </dgm:pt>
    <dgm:pt modelId="{DAC124B4-2F17-4D3A-B028-FDEC0BCF5EFF}" type="pres">
      <dgm:prSet presAssocID="{9A85F6FF-9158-4412-B79E-2FEDA3C1F2AE}" presName="Name0" presStyleCnt="0">
        <dgm:presLayoutVars>
          <dgm:dir/>
          <dgm:animLvl val="lvl"/>
          <dgm:resizeHandles val="exact"/>
        </dgm:presLayoutVars>
      </dgm:prSet>
      <dgm:spPr/>
      <dgm:t>
        <a:bodyPr/>
        <a:lstStyle/>
        <a:p>
          <a:endParaRPr lang="en-GB"/>
        </a:p>
      </dgm:t>
    </dgm:pt>
    <dgm:pt modelId="{6BB60089-7CBF-4EC9-8258-DBE119DA2867}" type="pres">
      <dgm:prSet presAssocID="{9A85F6FF-9158-4412-B79E-2FEDA3C1F2AE}" presName="tSp" presStyleCnt="0"/>
      <dgm:spPr/>
    </dgm:pt>
    <dgm:pt modelId="{6F8B1476-6BEC-4305-8777-BD37A32A94F4}" type="pres">
      <dgm:prSet presAssocID="{9A85F6FF-9158-4412-B79E-2FEDA3C1F2AE}" presName="bSp" presStyleCnt="0"/>
      <dgm:spPr/>
    </dgm:pt>
    <dgm:pt modelId="{5F06FC21-FCF2-4B8B-9C64-98F66C08F82D}" type="pres">
      <dgm:prSet presAssocID="{9A85F6FF-9158-4412-B79E-2FEDA3C1F2AE}" presName="process" presStyleCnt="0"/>
      <dgm:spPr/>
    </dgm:pt>
    <dgm:pt modelId="{26ADA319-C329-4E0B-B251-C710B8C3BFB2}" type="pres">
      <dgm:prSet presAssocID="{575CD7D0-5414-4EF2-A114-AEFBC0F5DF28}" presName="composite1" presStyleCnt="0"/>
      <dgm:spPr/>
    </dgm:pt>
    <dgm:pt modelId="{7C98E59A-2274-4C79-A962-62FEEE1CA6CB}" type="pres">
      <dgm:prSet presAssocID="{575CD7D0-5414-4EF2-A114-AEFBC0F5DF28}" presName="dummyNode1" presStyleLbl="node1" presStyleIdx="0" presStyleCnt="4"/>
      <dgm:spPr/>
    </dgm:pt>
    <dgm:pt modelId="{03AF7BEF-1DFD-4BFD-9960-BD7D31830B66}" type="pres">
      <dgm:prSet presAssocID="{575CD7D0-5414-4EF2-A114-AEFBC0F5DF28}" presName="childNode1" presStyleLbl="bgAcc1" presStyleIdx="0" presStyleCnt="4" custScaleX="149751" custScaleY="206270" custLinFactNeighborX="-14950" custLinFactNeighborY="-183">
        <dgm:presLayoutVars>
          <dgm:bulletEnabled val="1"/>
        </dgm:presLayoutVars>
      </dgm:prSet>
      <dgm:spPr/>
      <dgm:t>
        <a:bodyPr/>
        <a:lstStyle/>
        <a:p>
          <a:endParaRPr lang="en-GB"/>
        </a:p>
      </dgm:t>
    </dgm:pt>
    <dgm:pt modelId="{DE44FBAF-89DB-4DB9-8045-E42B17E0BC0C}" type="pres">
      <dgm:prSet presAssocID="{575CD7D0-5414-4EF2-A114-AEFBC0F5DF28}" presName="childNode1tx" presStyleLbl="bgAcc1" presStyleIdx="0" presStyleCnt="4">
        <dgm:presLayoutVars>
          <dgm:bulletEnabled val="1"/>
        </dgm:presLayoutVars>
      </dgm:prSet>
      <dgm:spPr/>
      <dgm:t>
        <a:bodyPr/>
        <a:lstStyle/>
        <a:p>
          <a:endParaRPr lang="en-GB"/>
        </a:p>
      </dgm:t>
    </dgm:pt>
    <dgm:pt modelId="{1C52F772-68AE-45F7-93C5-0912BDC90F56}" type="pres">
      <dgm:prSet presAssocID="{575CD7D0-5414-4EF2-A114-AEFBC0F5DF28}" presName="parentNode1" presStyleLbl="node1" presStyleIdx="0" presStyleCnt="4" custScaleX="125580" custScaleY="258169" custLinFactY="46857" custLinFactNeighborX="3604" custLinFactNeighborY="100000">
        <dgm:presLayoutVars>
          <dgm:chMax val="1"/>
          <dgm:bulletEnabled val="1"/>
        </dgm:presLayoutVars>
      </dgm:prSet>
      <dgm:spPr/>
      <dgm:t>
        <a:bodyPr/>
        <a:lstStyle/>
        <a:p>
          <a:endParaRPr lang="en-GB"/>
        </a:p>
      </dgm:t>
    </dgm:pt>
    <dgm:pt modelId="{2759CDF7-FD83-4598-B31C-59EBFCF1FFD9}" type="pres">
      <dgm:prSet presAssocID="{575CD7D0-5414-4EF2-A114-AEFBC0F5DF28}" presName="connSite1" presStyleCnt="0"/>
      <dgm:spPr/>
    </dgm:pt>
    <dgm:pt modelId="{996A5918-1183-4844-99F1-14AEB5D7EE29}" type="pres">
      <dgm:prSet presAssocID="{27DFA8FC-9468-432E-B718-30140B922148}" presName="Name9" presStyleLbl="sibTrans2D1" presStyleIdx="0" presStyleCnt="3" custAng="521093" custLinFactNeighborX="-6144" custLinFactNeighborY="20343"/>
      <dgm:spPr/>
      <dgm:t>
        <a:bodyPr/>
        <a:lstStyle/>
        <a:p>
          <a:endParaRPr lang="en-GB"/>
        </a:p>
      </dgm:t>
    </dgm:pt>
    <dgm:pt modelId="{46893A17-8611-48CD-A15B-B095054A9082}" type="pres">
      <dgm:prSet presAssocID="{A9D46702-6134-481D-8256-BC574B6D5888}" presName="composite2" presStyleCnt="0"/>
      <dgm:spPr/>
    </dgm:pt>
    <dgm:pt modelId="{EB06049C-EBF2-4B8E-A4C3-2452BF43187A}" type="pres">
      <dgm:prSet presAssocID="{A9D46702-6134-481D-8256-BC574B6D5888}" presName="dummyNode2" presStyleLbl="node1" presStyleIdx="0" presStyleCnt="4"/>
      <dgm:spPr/>
    </dgm:pt>
    <dgm:pt modelId="{2A5CEB32-87AE-4AD5-B66F-4D8556C79E86}" type="pres">
      <dgm:prSet presAssocID="{A9D46702-6134-481D-8256-BC574B6D5888}" presName="childNode2" presStyleLbl="bgAcc1" presStyleIdx="1" presStyleCnt="4" custScaleX="136293" custScaleY="206636" custLinFactNeighborX="-5217" custLinFactNeighborY="0">
        <dgm:presLayoutVars>
          <dgm:bulletEnabled val="1"/>
        </dgm:presLayoutVars>
      </dgm:prSet>
      <dgm:spPr/>
      <dgm:t>
        <a:bodyPr/>
        <a:lstStyle/>
        <a:p>
          <a:endParaRPr lang="en-GB"/>
        </a:p>
      </dgm:t>
    </dgm:pt>
    <dgm:pt modelId="{D8FCE8D8-6338-486D-8CA4-B7D6D0D76D7A}" type="pres">
      <dgm:prSet presAssocID="{A9D46702-6134-481D-8256-BC574B6D5888}" presName="childNode2tx" presStyleLbl="bgAcc1" presStyleIdx="1" presStyleCnt="4">
        <dgm:presLayoutVars>
          <dgm:bulletEnabled val="1"/>
        </dgm:presLayoutVars>
      </dgm:prSet>
      <dgm:spPr/>
      <dgm:t>
        <a:bodyPr/>
        <a:lstStyle/>
        <a:p>
          <a:endParaRPr lang="en-GB"/>
        </a:p>
      </dgm:t>
    </dgm:pt>
    <dgm:pt modelId="{22A84033-0F8C-4026-BA0D-95C0CDB9C693}" type="pres">
      <dgm:prSet presAssocID="{A9D46702-6134-481D-8256-BC574B6D5888}" presName="parentNode2" presStyleLbl="node1" presStyleIdx="1" presStyleCnt="4" custScaleX="126188" custScaleY="141907" custLinFactY="-29511" custLinFactNeighborX="3497" custLinFactNeighborY="-100000">
        <dgm:presLayoutVars>
          <dgm:chMax val="0"/>
          <dgm:bulletEnabled val="1"/>
        </dgm:presLayoutVars>
      </dgm:prSet>
      <dgm:spPr/>
      <dgm:t>
        <a:bodyPr/>
        <a:lstStyle/>
        <a:p>
          <a:endParaRPr lang="en-GB"/>
        </a:p>
      </dgm:t>
    </dgm:pt>
    <dgm:pt modelId="{330BE0F0-5C8E-4D31-AEC5-265ECD817976}" type="pres">
      <dgm:prSet presAssocID="{A9D46702-6134-481D-8256-BC574B6D5888}" presName="connSite2" presStyleCnt="0"/>
      <dgm:spPr/>
    </dgm:pt>
    <dgm:pt modelId="{C7F38B6B-F86F-4EEA-B748-E65B08D23FFC}" type="pres">
      <dgm:prSet presAssocID="{AFBE2BEC-CB7C-45B8-93A7-5972DC4D87C0}" presName="Name18" presStyleLbl="sibTrans2D1" presStyleIdx="1" presStyleCnt="3" custAng="20733391" custScaleX="123017" custScaleY="148919" custLinFactNeighborX="8022" custLinFactNeighborY="-8847"/>
      <dgm:spPr/>
      <dgm:t>
        <a:bodyPr/>
        <a:lstStyle/>
        <a:p>
          <a:endParaRPr lang="en-GB"/>
        </a:p>
      </dgm:t>
    </dgm:pt>
    <dgm:pt modelId="{39FFF1EB-FF5B-49E5-A8C4-D251CE6BA733}" type="pres">
      <dgm:prSet presAssocID="{E60800F8-52F8-4488-8B8D-E9751CC0312B}" presName="composite1" presStyleCnt="0"/>
      <dgm:spPr/>
    </dgm:pt>
    <dgm:pt modelId="{990FED86-0D2F-4D31-9FC5-E480330AE855}" type="pres">
      <dgm:prSet presAssocID="{E60800F8-52F8-4488-8B8D-E9751CC0312B}" presName="dummyNode1" presStyleLbl="node1" presStyleIdx="1" presStyleCnt="4"/>
      <dgm:spPr/>
    </dgm:pt>
    <dgm:pt modelId="{CB9B5582-BCAA-4A64-A460-FD6F44501AB5}" type="pres">
      <dgm:prSet presAssocID="{E60800F8-52F8-4488-8B8D-E9751CC0312B}" presName="childNode1" presStyleLbl="bgAcc1" presStyleIdx="2" presStyleCnt="4" custScaleX="141310" custScaleY="214593" custLinFactNeighborX="-13835" custLinFactNeighborY="-2310">
        <dgm:presLayoutVars>
          <dgm:bulletEnabled val="1"/>
        </dgm:presLayoutVars>
      </dgm:prSet>
      <dgm:spPr/>
      <dgm:t>
        <a:bodyPr/>
        <a:lstStyle/>
        <a:p>
          <a:endParaRPr lang="en-GB"/>
        </a:p>
      </dgm:t>
    </dgm:pt>
    <dgm:pt modelId="{95644A3D-9939-4ACD-98ED-AB641DCA0564}" type="pres">
      <dgm:prSet presAssocID="{E60800F8-52F8-4488-8B8D-E9751CC0312B}" presName="childNode1tx" presStyleLbl="bgAcc1" presStyleIdx="2" presStyleCnt="4">
        <dgm:presLayoutVars>
          <dgm:bulletEnabled val="1"/>
        </dgm:presLayoutVars>
      </dgm:prSet>
      <dgm:spPr/>
      <dgm:t>
        <a:bodyPr/>
        <a:lstStyle/>
        <a:p>
          <a:endParaRPr lang="en-GB"/>
        </a:p>
      </dgm:t>
    </dgm:pt>
    <dgm:pt modelId="{0CEAB19C-9093-4D91-9A9F-E3AFF0379410}" type="pres">
      <dgm:prSet presAssocID="{E60800F8-52F8-4488-8B8D-E9751CC0312B}" presName="parentNode1" presStyleLbl="node1" presStyleIdx="2" presStyleCnt="4" custScaleX="161663" custScaleY="250647" custLinFactY="31918" custLinFactNeighborX="-13854" custLinFactNeighborY="100000">
        <dgm:presLayoutVars>
          <dgm:chMax val="1"/>
          <dgm:bulletEnabled val="1"/>
        </dgm:presLayoutVars>
      </dgm:prSet>
      <dgm:spPr/>
      <dgm:t>
        <a:bodyPr/>
        <a:lstStyle/>
        <a:p>
          <a:endParaRPr lang="en-GB"/>
        </a:p>
      </dgm:t>
    </dgm:pt>
    <dgm:pt modelId="{BC240617-BBA9-44C9-B8BE-DD0F055342DD}" type="pres">
      <dgm:prSet presAssocID="{E60800F8-52F8-4488-8B8D-E9751CC0312B}" presName="connSite1" presStyleCnt="0"/>
      <dgm:spPr/>
    </dgm:pt>
    <dgm:pt modelId="{1CC83A17-19AF-4FF7-9775-B61FFEBAF927}" type="pres">
      <dgm:prSet presAssocID="{6749A892-5C0B-441A-94CB-DAB3EC3E47FA}" presName="Name9" presStyleLbl="sibTrans2D1" presStyleIdx="2" presStyleCnt="3" custAng="1306045" custLinFactNeighborX="1129" custLinFactNeighborY="27369"/>
      <dgm:spPr/>
      <dgm:t>
        <a:bodyPr/>
        <a:lstStyle/>
        <a:p>
          <a:endParaRPr lang="en-GB"/>
        </a:p>
      </dgm:t>
    </dgm:pt>
    <dgm:pt modelId="{5A7AA61C-9381-4DB1-8DAB-D36FDA265F80}" type="pres">
      <dgm:prSet presAssocID="{323E81C9-B463-43BC-99CF-2A6E0F2622C0}" presName="composite2" presStyleCnt="0"/>
      <dgm:spPr/>
    </dgm:pt>
    <dgm:pt modelId="{DA8E1DE9-3C5E-44E0-B170-9FEB043C17FB}" type="pres">
      <dgm:prSet presAssocID="{323E81C9-B463-43BC-99CF-2A6E0F2622C0}" presName="dummyNode2" presStyleLbl="node1" presStyleIdx="2" presStyleCnt="4"/>
      <dgm:spPr/>
    </dgm:pt>
    <dgm:pt modelId="{C1013574-CDEC-40AB-A0D6-DD75AAF954A2}" type="pres">
      <dgm:prSet presAssocID="{323E81C9-B463-43BC-99CF-2A6E0F2622C0}" presName="childNode2" presStyleLbl="bgAcc1" presStyleIdx="3" presStyleCnt="4" custScaleX="163023" custScaleY="211338" custLinFactNeighborX="-28345" custLinFactNeighborY="-3505">
        <dgm:presLayoutVars>
          <dgm:bulletEnabled val="1"/>
        </dgm:presLayoutVars>
      </dgm:prSet>
      <dgm:spPr/>
      <dgm:t>
        <a:bodyPr/>
        <a:lstStyle/>
        <a:p>
          <a:endParaRPr lang="en-GB"/>
        </a:p>
      </dgm:t>
    </dgm:pt>
    <dgm:pt modelId="{10B355A8-77E4-464E-BCD3-29261C859E8D}" type="pres">
      <dgm:prSet presAssocID="{323E81C9-B463-43BC-99CF-2A6E0F2622C0}" presName="childNode2tx" presStyleLbl="bgAcc1" presStyleIdx="3" presStyleCnt="4">
        <dgm:presLayoutVars>
          <dgm:bulletEnabled val="1"/>
        </dgm:presLayoutVars>
      </dgm:prSet>
      <dgm:spPr/>
      <dgm:t>
        <a:bodyPr/>
        <a:lstStyle/>
        <a:p>
          <a:endParaRPr lang="en-GB"/>
        </a:p>
      </dgm:t>
    </dgm:pt>
    <dgm:pt modelId="{E106F787-B76E-4365-AB6A-20DE80369A24}" type="pres">
      <dgm:prSet presAssocID="{323E81C9-B463-43BC-99CF-2A6E0F2622C0}" presName="parentNode2" presStyleLbl="node1" presStyleIdx="3" presStyleCnt="4" custScaleX="107456" custScaleY="162957" custLinFactY="-70246" custLinFactNeighborY="-100000">
        <dgm:presLayoutVars>
          <dgm:chMax val="0"/>
          <dgm:bulletEnabled val="1"/>
        </dgm:presLayoutVars>
      </dgm:prSet>
      <dgm:spPr/>
      <dgm:t>
        <a:bodyPr/>
        <a:lstStyle/>
        <a:p>
          <a:endParaRPr lang="en-GB"/>
        </a:p>
      </dgm:t>
    </dgm:pt>
    <dgm:pt modelId="{A7AEAD52-0108-440A-A720-18D69D94C5CC}" type="pres">
      <dgm:prSet presAssocID="{323E81C9-B463-43BC-99CF-2A6E0F2622C0}" presName="connSite2" presStyleCnt="0"/>
      <dgm:spPr/>
    </dgm:pt>
  </dgm:ptLst>
  <dgm:cxnLst>
    <dgm:cxn modelId="{4AEB22F4-F488-46A4-88F6-A9AEB4230E31}" type="presOf" srcId="{46BC63A0-5F00-49BA-8D75-B08F6224B770}" destId="{C1013574-CDEC-40AB-A0D6-DD75AAF954A2}" srcOrd="0" destOrd="1" presId="urn:microsoft.com/office/officeart/2005/8/layout/hProcess4"/>
    <dgm:cxn modelId="{A9A9CE0F-01E9-4D15-9A0C-01051F0C1FB2}" type="presOf" srcId="{6749A892-5C0B-441A-94CB-DAB3EC3E47FA}" destId="{1CC83A17-19AF-4FF7-9775-B61FFEBAF927}" srcOrd="0" destOrd="0" presId="urn:microsoft.com/office/officeart/2005/8/layout/hProcess4"/>
    <dgm:cxn modelId="{8285BD95-9D6E-4B49-AEA9-99235288BB7F}" type="presOf" srcId="{E60800F8-52F8-4488-8B8D-E9751CC0312B}" destId="{0CEAB19C-9093-4D91-9A9F-E3AFF0379410}" srcOrd="0" destOrd="0" presId="urn:microsoft.com/office/officeart/2005/8/layout/hProcess4"/>
    <dgm:cxn modelId="{1EE572CE-A34D-4561-9C3F-61F7B725A20D}" type="presOf" srcId="{323E81C9-B463-43BC-99CF-2A6E0F2622C0}" destId="{E106F787-B76E-4365-AB6A-20DE80369A24}" srcOrd="0" destOrd="0" presId="urn:microsoft.com/office/officeart/2005/8/layout/hProcess4"/>
    <dgm:cxn modelId="{711468DC-A98D-40F2-ABD4-E10DDC24A495}" srcId="{E60800F8-52F8-4488-8B8D-E9751CC0312B}" destId="{95A3EF0B-0843-41BD-9236-50CFEFDAFC9B}" srcOrd="0" destOrd="0" parTransId="{49C5F944-B205-4358-AEF7-D7D1A80A7C7E}" sibTransId="{256BDDCD-F652-4405-B967-51E86B172050}"/>
    <dgm:cxn modelId="{B23FEC55-4313-4D70-B1D3-3F5992A2D85B}" type="presOf" srcId="{AFBE2BEC-CB7C-45B8-93A7-5972DC4D87C0}" destId="{C7F38B6B-F86F-4EEA-B748-E65B08D23FFC}" srcOrd="0" destOrd="0" presId="urn:microsoft.com/office/officeart/2005/8/layout/hProcess4"/>
    <dgm:cxn modelId="{56C0BAB8-8031-4D37-A6A8-B1B8E9967550}" type="presOf" srcId="{46BC63A0-5F00-49BA-8D75-B08F6224B770}" destId="{10B355A8-77E4-464E-BCD3-29261C859E8D}" srcOrd="1" destOrd="1" presId="urn:microsoft.com/office/officeart/2005/8/layout/hProcess4"/>
    <dgm:cxn modelId="{E55DEE7C-EAD9-4A90-BFB6-DEA9D7BB2A56}" type="presOf" srcId="{204019B5-C017-4C89-83E3-E58AF7E6E966}" destId="{2A5CEB32-87AE-4AD5-B66F-4D8556C79E86}" srcOrd="0" destOrd="0" presId="urn:microsoft.com/office/officeart/2005/8/layout/hProcess4"/>
    <dgm:cxn modelId="{6C31B683-3D37-4995-AD29-E5C5B9A2A405}" srcId="{323E81C9-B463-43BC-99CF-2A6E0F2622C0}" destId="{46BC63A0-5F00-49BA-8D75-B08F6224B770}" srcOrd="1" destOrd="0" parTransId="{AEC17D46-1656-4FC9-A3B3-6C514B884ECE}" sibTransId="{2ACD7BA0-03DA-414B-A769-852DAA110B89}"/>
    <dgm:cxn modelId="{F8B62C4A-ED7A-49B4-9884-1EF4064D7A58}" srcId="{575CD7D0-5414-4EF2-A114-AEFBC0F5DF28}" destId="{51827E45-41FA-40D4-B6B4-188D63D12E19}" srcOrd="0" destOrd="0" parTransId="{82D1B872-18C4-4667-A02E-1A6AF004A534}" sibTransId="{A5D60E23-D42F-4EBB-A74D-D5D1E553A783}"/>
    <dgm:cxn modelId="{70805A7A-26AE-4E2D-A650-068B33FA1701}" srcId="{9A85F6FF-9158-4412-B79E-2FEDA3C1F2AE}" destId="{E60800F8-52F8-4488-8B8D-E9751CC0312B}" srcOrd="2" destOrd="0" parTransId="{239EA04E-9A48-4FF4-A1E9-B52BC1788B55}" sibTransId="{6749A892-5C0B-441A-94CB-DAB3EC3E47FA}"/>
    <dgm:cxn modelId="{CFA90489-3EF4-42A0-840F-25B87B6E7467}" srcId="{E60800F8-52F8-4488-8B8D-E9751CC0312B}" destId="{4D0FA11B-2511-4458-AA6C-4A5BFDDDA349}" srcOrd="1" destOrd="0" parTransId="{BB1A1D56-0B67-4F8A-88AC-08DA339A5B7E}" sibTransId="{568EF5B5-6FBC-4887-9682-535823BDC2E4}"/>
    <dgm:cxn modelId="{6AF73896-3DA7-4FC9-89EF-DE4F9AEE22B1}" type="presOf" srcId="{95A3EF0B-0843-41BD-9236-50CFEFDAFC9B}" destId="{CB9B5582-BCAA-4A64-A460-FD6F44501AB5}" srcOrd="0" destOrd="0" presId="urn:microsoft.com/office/officeart/2005/8/layout/hProcess4"/>
    <dgm:cxn modelId="{552A80D1-ADD5-4530-B3E2-ED6DCE5735A7}" type="presOf" srcId="{204019B5-C017-4C89-83E3-E58AF7E6E966}" destId="{D8FCE8D8-6338-486D-8CA4-B7D6D0D76D7A}" srcOrd="1" destOrd="0" presId="urn:microsoft.com/office/officeart/2005/8/layout/hProcess4"/>
    <dgm:cxn modelId="{8B2B1570-2B3E-4365-BF5E-5C92B06F057A}" srcId="{575CD7D0-5414-4EF2-A114-AEFBC0F5DF28}" destId="{FA3AFADD-9907-4E47-83C6-F90ECBAF9D1E}" srcOrd="1" destOrd="0" parTransId="{C289124C-D328-4049-9D6D-F978EF8159EA}" sibTransId="{EFDC939D-3A1C-4663-8073-3885B442C4F8}"/>
    <dgm:cxn modelId="{BB517385-30E1-4281-9050-FFE687C979F1}" srcId="{A9D46702-6134-481D-8256-BC574B6D5888}" destId="{FBB4B840-9AA0-45FF-B9C7-0E6B2EDDA0E2}" srcOrd="1" destOrd="0" parTransId="{CB9AC4F7-42BE-4ADC-91A8-78DE8B36F6F8}" sibTransId="{1A1ECC45-F998-4BD1-A2FE-B47D19A196A2}"/>
    <dgm:cxn modelId="{E9FB079D-AFD3-4E27-AEAE-EC9086BEE942}" srcId="{9A85F6FF-9158-4412-B79E-2FEDA3C1F2AE}" destId="{323E81C9-B463-43BC-99CF-2A6E0F2622C0}" srcOrd="3" destOrd="0" parTransId="{CD6A9722-D4FE-4697-A626-5A2769F42420}" sibTransId="{B6838B1C-D54A-4B32-B15F-C72C44C922CD}"/>
    <dgm:cxn modelId="{59A75844-674A-425A-80FB-1F93C25A0AD4}" type="presOf" srcId="{FBB4B840-9AA0-45FF-B9C7-0E6B2EDDA0E2}" destId="{D8FCE8D8-6338-486D-8CA4-B7D6D0D76D7A}" srcOrd="1" destOrd="1" presId="urn:microsoft.com/office/officeart/2005/8/layout/hProcess4"/>
    <dgm:cxn modelId="{E6DE1A77-5856-4F38-A45D-BCB6FF485748}" type="presOf" srcId="{575CD7D0-5414-4EF2-A114-AEFBC0F5DF28}" destId="{1C52F772-68AE-45F7-93C5-0912BDC90F56}" srcOrd="0" destOrd="0" presId="urn:microsoft.com/office/officeart/2005/8/layout/hProcess4"/>
    <dgm:cxn modelId="{5E74F334-8F8D-4F1E-98DA-A95D5B6B6EB1}" type="presOf" srcId="{4D0FA11B-2511-4458-AA6C-4A5BFDDDA349}" destId="{95644A3D-9939-4ACD-98ED-AB641DCA0564}" srcOrd="1" destOrd="1" presId="urn:microsoft.com/office/officeart/2005/8/layout/hProcess4"/>
    <dgm:cxn modelId="{743EF053-BB98-4B7C-8C2C-C195969A7D6E}" type="presOf" srcId="{FA3AFADD-9907-4E47-83C6-F90ECBAF9D1E}" destId="{03AF7BEF-1DFD-4BFD-9960-BD7D31830B66}" srcOrd="0" destOrd="1" presId="urn:microsoft.com/office/officeart/2005/8/layout/hProcess4"/>
    <dgm:cxn modelId="{F81D347B-1E0B-44ED-BED2-34B9960DDE1C}" srcId="{9A85F6FF-9158-4412-B79E-2FEDA3C1F2AE}" destId="{A9D46702-6134-481D-8256-BC574B6D5888}" srcOrd="1" destOrd="0" parTransId="{D80C02EC-254C-411F-9DD1-729C64EEE7AF}" sibTransId="{AFBE2BEC-CB7C-45B8-93A7-5972DC4D87C0}"/>
    <dgm:cxn modelId="{6B576B6B-9163-4FF7-BA97-800C9EEDF193}" type="presOf" srcId="{FBB4B840-9AA0-45FF-B9C7-0E6B2EDDA0E2}" destId="{2A5CEB32-87AE-4AD5-B66F-4D8556C79E86}" srcOrd="0" destOrd="1" presId="urn:microsoft.com/office/officeart/2005/8/layout/hProcess4"/>
    <dgm:cxn modelId="{44C206DF-D48E-45C1-A950-63917E3FF675}" type="presOf" srcId="{51827E45-41FA-40D4-B6B4-188D63D12E19}" destId="{DE44FBAF-89DB-4DB9-8045-E42B17E0BC0C}" srcOrd="1" destOrd="0" presId="urn:microsoft.com/office/officeart/2005/8/layout/hProcess4"/>
    <dgm:cxn modelId="{2B981C56-FE9C-4A5B-B252-D4CF3F748BAA}" srcId="{A9D46702-6134-481D-8256-BC574B6D5888}" destId="{204019B5-C017-4C89-83E3-E58AF7E6E966}" srcOrd="0" destOrd="0" parTransId="{B2EF0F68-EB45-4AF7-A1D3-65F39F7D32BA}" sibTransId="{AD35C901-7F9B-4BE3-9F8F-E1FB32BAE3F4}"/>
    <dgm:cxn modelId="{9E7F261A-CFE2-46D1-BFA3-9F4F9E240A36}" type="presOf" srcId="{27DFA8FC-9468-432E-B718-30140B922148}" destId="{996A5918-1183-4844-99F1-14AEB5D7EE29}" srcOrd="0" destOrd="0" presId="urn:microsoft.com/office/officeart/2005/8/layout/hProcess4"/>
    <dgm:cxn modelId="{02814017-2A5D-4D65-9972-CDD9DAE662F7}" type="presOf" srcId="{4D0FA11B-2511-4458-AA6C-4A5BFDDDA349}" destId="{CB9B5582-BCAA-4A64-A460-FD6F44501AB5}" srcOrd="0" destOrd="1" presId="urn:microsoft.com/office/officeart/2005/8/layout/hProcess4"/>
    <dgm:cxn modelId="{EC775AAE-0EC6-4EA0-A2DF-D4A10CBB7C96}" type="presOf" srcId="{95A3EF0B-0843-41BD-9236-50CFEFDAFC9B}" destId="{95644A3D-9939-4ACD-98ED-AB641DCA0564}" srcOrd="1" destOrd="0" presId="urn:microsoft.com/office/officeart/2005/8/layout/hProcess4"/>
    <dgm:cxn modelId="{28400656-5E83-425C-9D58-EC079E16F33A}" type="presOf" srcId="{A9D46702-6134-481D-8256-BC574B6D5888}" destId="{22A84033-0F8C-4026-BA0D-95C0CDB9C693}" srcOrd="0" destOrd="0" presId="urn:microsoft.com/office/officeart/2005/8/layout/hProcess4"/>
    <dgm:cxn modelId="{2772C614-6D40-4A8E-A8C0-26C503337BD9}" type="presOf" srcId="{FA3AFADD-9907-4E47-83C6-F90ECBAF9D1E}" destId="{DE44FBAF-89DB-4DB9-8045-E42B17E0BC0C}" srcOrd="1" destOrd="1" presId="urn:microsoft.com/office/officeart/2005/8/layout/hProcess4"/>
    <dgm:cxn modelId="{DA63A574-9BB8-4169-BCAC-FAF89CAE79A4}" srcId="{9A85F6FF-9158-4412-B79E-2FEDA3C1F2AE}" destId="{575CD7D0-5414-4EF2-A114-AEFBC0F5DF28}" srcOrd="0" destOrd="0" parTransId="{F21FC33F-A048-47F7-A1C2-D38F535565C8}" sibTransId="{27DFA8FC-9468-432E-B718-30140B922148}"/>
    <dgm:cxn modelId="{F6E558E6-192F-451C-8D82-219AC0E48B2B}" type="presOf" srcId="{9E0846A3-1F90-4A87-954F-0473092975C5}" destId="{C1013574-CDEC-40AB-A0D6-DD75AAF954A2}" srcOrd="0" destOrd="0" presId="urn:microsoft.com/office/officeart/2005/8/layout/hProcess4"/>
    <dgm:cxn modelId="{D7195D23-86C2-43E6-BB4C-1A3A29C93914}" type="presOf" srcId="{51827E45-41FA-40D4-B6B4-188D63D12E19}" destId="{03AF7BEF-1DFD-4BFD-9960-BD7D31830B66}" srcOrd="0" destOrd="0" presId="urn:microsoft.com/office/officeart/2005/8/layout/hProcess4"/>
    <dgm:cxn modelId="{5460269F-3DB8-4BD9-9BD0-124E8AFC7F3E}" type="presOf" srcId="{9E0846A3-1F90-4A87-954F-0473092975C5}" destId="{10B355A8-77E4-464E-BCD3-29261C859E8D}" srcOrd="1" destOrd="0" presId="urn:microsoft.com/office/officeart/2005/8/layout/hProcess4"/>
    <dgm:cxn modelId="{14093AC0-40F5-4093-82F4-F98FC6E69608}" type="presOf" srcId="{9A85F6FF-9158-4412-B79E-2FEDA3C1F2AE}" destId="{DAC124B4-2F17-4D3A-B028-FDEC0BCF5EFF}" srcOrd="0" destOrd="0" presId="urn:microsoft.com/office/officeart/2005/8/layout/hProcess4"/>
    <dgm:cxn modelId="{90EEBEB1-B466-4AB8-8AE6-D08444BB4A52}" srcId="{323E81C9-B463-43BC-99CF-2A6E0F2622C0}" destId="{9E0846A3-1F90-4A87-954F-0473092975C5}" srcOrd="0" destOrd="0" parTransId="{260450D1-1978-4D12-A734-754ECBB7359B}" sibTransId="{3E00AB94-B1AA-4332-9948-76A5E0E56481}"/>
    <dgm:cxn modelId="{ADA249B0-0A0F-4B1A-8573-22020191C2EA}" type="presParOf" srcId="{DAC124B4-2F17-4D3A-B028-FDEC0BCF5EFF}" destId="{6BB60089-7CBF-4EC9-8258-DBE119DA2867}" srcOrd="0" destOrd="0" presId="urn:microsoft.com/office/officeart/2005/8/layout/hProcess4"/>
    <dgm:cxn modelId="{4876C948-327C-4AB6-9478-A68DB1A3B2EC}" type="presParOf" srcId="{DAC124B4-2F17-4D3A-B028-FDEC0BCF5EFF}" destId="{6F8B1476-6BEC-4305-8777-BD37A32A94F4}" srcOrd="1" destOrd="0" presId="urn:microsoft.com/office/officeart/2005/8/layout/hProcess4"/>
    <dgm:cxn modelId="{2BE02212-4203-4EB4-AA64-A17B5A2905CF}" type="presParOf" srcId="{DAC124B4-2F17-4D3A-B028-FDEC0BCF5EFF}" destId="{5F06FC21-FCF2-4B8B-9C64-98F66C08F82D}" srcOrd="2" destOrd="0" presId="urn:microsoft.com/office/officeart/2005/8/layout/hProcess4"/>
    <dgm:cxn modelId="{D486E9C6-1798-4476-858E-8F56770BA208}" type="presParOf" srcId="{5F06FC21-FCF2-4B8B-9C64-98F66C08F82D}" destId="{26ADA319-C329-4E0B-B251-C710B8C3BFB2}" srcOrd="0" destOrd="0" presId="urn:microsoft.com/office/officeart/2005/8/layout/hProcess4"/>
    <dgm:cxn modelId="{A4DF7B70-6EE0-4265-BD4A-E8ADB9357A6A}" type="presParOf" srcId="{26ADA319-C329-4E0B-B251-C710B8C3BFB2}" destId="{7C98E59A-2274-4C79-A962-62FEEE1CA6CB}" srcOrd="0" destOrd="0" presId="urn:microsoft.com/office/officeart/2005/8/layout/hProcess4"/>
    <dgm:cxn modelId="{D44F0A35-A00E-45ED-BA70-00B8DBA389A8}" type="presParOf" srcId="{26ADA319-C329-4E0B-B251-C710B8C3BFB2}" destId="{03AF7BEF-1DFD-4BFD-9960-BD7D31830B66}" srcOrd="1" destOrd="0" presId="urn:microsoft.com/office/officeart/2005/8/layout/hProcess4"/>
    <dgm:cxn modelId="{3350EE57-44A3-4817-A397-B6A0D804C7AD}" type="presParOf" srcId="{26ADA319-C329-4E0B-B251-C710B8C3BFB2}" destId="{DE44FBAF-89DB-4DB9-8045-E42B17E0BC0C}" srcOrd="2" destOrd="0" presId="urn:microsoft.com/office/officeart/2005/8/layout/hProcess4"/>
    <dgm:cxn modelId="{F51F238F-FF1D-4153-92F1-92D7F1073F69}" type="presParOf" srcId="{26ADA319-C329-4E0B-B251-C710B8C3BFB2}" destId="{1C52F772-68AE-45F7-93C5-0912BDC90F56}" srcOrd="3" destOrd="0" presId="urn:microsoft.com/office/officeart/2005/8/layout/hProcess4"/>
    <dgm:cxn modelId="{2FABE314-D262-42C3-82AD-511B333712D0}" type="presParOf" srcId="{26ADA319-C329-4E0B-B251-C710B8C3BFB2}" destId="{2759CDF7-FD83-4598-B31C-59EBFCF1FFD9}" srcOrd="4" destOrd="0" presId="urn:microsoft.com/office/officeart/2005/8/layout/hProcess4"/>
    <dgm:cxn modelId="{EE10CF0A-EC28-447F-84AD-DE4AE668B101}" type="presParOf" srcId="{5F06FC21-FCF2-4B8B-9C64-98F66C08F82D}" destId="{996A5918-1183-4844-99F1-14AEB5D7EE29}" srcOrd="1" destOrd="0" presId="urn:microsoft.com/office/officeart/2005/8/layout/hProcess4"/>
    <dgm:cxn modelId="{8C61B2DE-C8CF-47BF-AB5F-3D467FEFD506}" type="presParOf" srcId="{5F06FC21-FCF2-4B8B-9C64-98F66C08F82D}" destId="{46893A17-8611-48CD-A15B-B095054A9082}" srcOrd="2" destOrd="0" presId="urn:microsoft.com/office/officeart/2005/8/layout/hProcess4"/>
    <dgm:cxn modelId="{A19A4358-11E0-43C1-830A-42778C219C6F}" type="presParOf" srcId="{46893A17-8611-48CD-A15B-B095054A9082}" destId="{EB06049C-EBF2-4B8E-A4C3-2452BF43187A}" srcOrd="0" destOrd="0" presId="urn:microsoft.com/office/officeart/2005/8/layout/hProcess4"/>
    <dgm:cxn modelId="{98A1787B-7B5D-44F5-917C-0E56AB30808C}" type="presParOf" srcId="{46893A17-8611-48CD-A15B-B095054A9082}" destId="{2A5CEB32-87AE-4AD5-B66F-4D8556C79E86}" srcOrd="1" destOrd="0" presId="urn:microsoft.com/office/officeart/2005/8/layout/hProcess4"/>
    <dgm:cxn modelId="{73A5A764-0738-48B4-B740-11281E52D28A}" type="presParOf" srcId="{46893A17-8611-48CD-A15B-B095054A9082}" destId="{D8FCE8D8-6338-486D-8CA4-B7D6D0D76D7A}" srcOrd="2" destOrd="0" presId="urn:microsoft.com/office/officeart/2005/8/layout/hProcess4"/>
    <dgm:cxn modelId="{74BBDAAC-B179-4AE5-B82F-987F485EA579}" type="presParOf" srcId="{46893A17-8611-48CD-A15B-B095054A9082}" destId="{22A84033-0F8C-4026-BA0D-95C0CDB9C693}" srcOrd="3" destOrd="0" presId="urn:microsoft.com/office/officeart/2005/8/layout/hProcess4"/>
    <dgm:cxn modelId="{F6B1D7DC-DF8A-416F-A552-3B4107F66CF9}" type="presParOf" srcId="{46893A17-8611-48CD-A15B-B095054A9082}" destId="{330BE0F0-5C8E-4D31-AEC5-265ECD817976}" srcOrd="4" destOrd="0" presId="urn:microsoft.com/office/officeart/2005/8/layout/hProcess4"/>
    <dgm:cxn modelId="{69497112-EE75-4BEF-AB41-97CE97F85239}" type="presParOf" srcId="{5F06FC21-FCF2-4B8B-9C64-98F66C08F82D}" destId="{C7F38B6B-F86F-4EEA-B748-E65B08D23FFC}" srcOrd="3" destOrd="0" presId="urn:microsoft.com/office/officeart/2005/8/layout/hProcess4"/>
    <dgm:cxn modelId="{F2B16CDE-0D0F-4ED8-8E27-216F65014B73}" type="presParOf" srcId="{5F06FC21-FCF2-4B8B-9C64-98F66C08F82D}" destId="{39FFF1EB-FF5B-49E5-A8C4-D251CE6BA733}" srcOrd="4" destOrd="0" presId="urn:microsoft.com/office/officeart/2005/8/layout/hProcess4"/>
    <dgm:cxn modelId="{AAB28210-135F-4966-937B-8D64D8977B1F}" type="presParOf" srcId="{39FFF1EB-FF5B-49E5-A8C4-D251CE6BA733}" destId="{990FED86-0D2F-4D31-9FC5-E480330AE855}" srcOrd="0" destOrd="0" presId="urn:microsoft.com/office/officeart/2005/8/layout/hProcess4"/>
    <dgm:cxn modelId="{308F5EF0-8832-4125-AEF6-EE3F6FF3B95E}" type="presParOf" srcId="{39FFF1EB-FF5B-49E5-A8C4-D251CE6BA733}" destId="{CB9B5582-BCAA-4A64-A460-FD6F44501AB5}" srcOrd="1" destOrd="0" presId="urn:microsoft.com/office/officeart/2005/8/layout/hProcess4"/>
    <dgm:cxn modelId="{FE50899B-1147-488D-B21E-C5A564504D35}" type="presParOf" srcId="{39FFF1EB-FF5B-49E5-A8C4-D251CE6BA733}" destId="{95644A3D-9939-4ACD-98ED-AB641DCA0564}" srcOrd="2" destOrd="0" presId="urn:microsoft.com/office/officeart/2005/8/layout/hProcess4"/>
    <dgm:cxn modelId="{89C29127-7106-4557-B958-EEB6D6329CBA}" type="presParOf" srcId="{39FFF1EB-FF5B-49E5-A8C4-D251CE6BA733}" destId="{0CEAB19C-9093-4D91-9A9F-E3AFF0379410}" srcOrd="3" destOrd="0" presId="urn:microsoft.com/office/officeart/2005/8/layout/hProcess4"/>
    <dgm:cxn modelId="{49FF4C3C-666A-4E70-AD11-BFB5EC8802A0}" type="presParOf" srcId="{39FFF1EB-FF5B-49E5-A8C4-D251CE6BA733}" destId="{BC240617-BBA9-44C9-B8BE-DD0F055342DD}" srcOrd="4" destOrd="0" presId="urn:microsoft.com/office/officeart/2005/8/layout/hProcess4"/>
    <dgm:cxn modelId="{6101A384-8033-495C-B28A-EE06278A28A9}" type="presParOf" srcId="{5F06FC21-FCF2-4B8B-9C64-98F66C08F82D}" destId="{1CC83A17-19AF-4FF7-9775-B61FFEBAF927}" srcOrd="5" destOrd="0" presId="urn:microsoft.com/office/officeart/2005/8/layout/hProcess4"/>
    <dgm:cxn modelId="{E6382937-E49F-49C6-9B3A-D14E8F10813E}" type="presParOf" srcId="{5F06FC21-FCF2-4B8B-9C64-98F66C08F82D}" destId="{5A7AA61C-9381-4DB1-8DAB-D36FDA265F80}" srcOrd="6" destOrd="0" presId="urn:microsoft.com/office/officeart/2005/8/layout/hProcess4"/>
    <dgm:cxn modelId="{7EA307DD-8DF5-471B-AB07-B102BD3F57AC}" type="presParOf" srcId="{5A7AA61C-9381-4DB1-8DAB-D36FDA265F80}" destId="{DA8E1DE9-3C5E-44E0-B170-9FEB043C17FB}" srcOrd="0" destOrd="0" presId="urn:microsoft.com/office/officeart/2005/8/layout/hProcess4"/>
    <dgm:cxn modelId="{19038357-E79D-45F6-8115-CA73E9FD324A}" type="presParOf" srcId="{5A7AA61C-9381-4DB1-8DAB-D36FDA265F80}" destId="{C1013574-CDEC-40AB-A0D6-DD75AAF954A2}" srcOrd="1" destOrd="0" presId="urn:microsoft.com/office/officeart/2005/8/layout/hProcess4"/>
    <dgm:cxn modelId="{FF629906-F2B9-46D9-B5C5-5B8974C0785C}" type="presParOf" srcId="{5A7AA61C-9381-4DB1-8DAB-D36FDA265F80}" destId="{10B355A8-77E4-464E-BCD3-29261C859E8D}" srcOrd="2" destOrd="0" presId="urn:microsoft.com/office/officeart/2005/8/layout/hProcess4"/>
    <dgm:cxn modelId="{61E82196-1A7F-4E5D-A5C6-5FBB856E692B}" type="presParOf" srcId="{5A7AA61C-9381-4DB1-8DAB-D36FDA265F80}" destId="{E106F787-B76E-4365-AB6A-20DE80369A24}" srcOrd="3" destOrd="0" presId="urn:microsoft.com/office/officeart/2005/8/layout/hProcess4"/>
    <dgm:cxn modelId="{C50FCA7F-0560-4F70-AA39-5233FB2AF592}" type="presParOf" srcId="{5A7AA61C-9381-4DB1-8DAB-D36FDA265F80}" destId="{A7AEAD52-0108-440A-A720-18D69D94C5CC}" srcOrd="4" destOrd="0" presId="urn:microsoft.com/office/officeart/2005/8/layout/hProcess4"/>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API</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Selling Processed Data</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Provide Library to access Aggregated Data</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Service</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Provide analytic service</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R&amp;D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Possible solution for firms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Utilize solution team to solve customer </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Identify potential threat</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3">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3">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3">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3"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3">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3" custLinFactNeighborX="-147" custLinFactNeighborY="2771">
        <dgm:presLayoutVars>
          <dgm:bulletEnabled val="1"/>
        </dgm:presLayoutVars>
      </dgm:prSet>
      <dgm:spPr/>
      <dgm:t>
        <a:bodyPr/>
        <a:lstStyle/>
        <a:p>
          <a:endParaRPr lang="en-GB"/>
        </a:p>
      </dgm:t>
    </dgm:pt>
  </dgm:ptLst>
  <dgm:cxnLst>
    <dgm:cxn modelId="{75EA3999-2EAC-45DA-92DF-7392A7592FBB}"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E4D87383-6842-4404-831C-B0550375FF87}" type="presOf" srcId="{3248A338-33FB-42B9-B1AC-B2AB5B1CA7B3}" destId="{7CE730CF-31E9-4BA5-99CF-4586A9F9D406}" srcOrd="0" destOrd="0" presId="urn:microsoft.com/office/officeart/2005/8/layout/chevron2"/>
    <dgm:cxn modelId="{33B9E036-7AF5-48F1-9101-70217E60C38C}" type="presOf" srcId="{70952554-A087-4817-A776-CA1F3492FDA7}" destId="{43702C78-2358-43A0-8749-0F020C263C00}" srcOrd="0" destOrd="0" presId="urn:microsoft.com/office/officeart/2005/8/layout/chevron2"/>
    <dgm:cxn modelId="{8AB2A54E-FC39-433F-9DF9-DAD47ABCCCD6}" type="presOf" srcId="{9881CB27-4CB2-4376-9A3B-4341C1835CF1}" destId="{9DBC1FAE-CD4F-4DF1-82E7-D22376666C48}" srcOrd="0" destOrd="1" presId="urn:microsoft.com/office/officeart/2005/8/layout/chevron2"/>
    <dgm:cxn modelId="{3CD236BA-37F9-4F0A-B55D-32F504432933}"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82F6DE3F-6070-46B7-8826-E9A81B174608}" type="presOf" srcId="{2FF22CF9-E05B-4AB4-912F-198CBCD99BBB}" destId="{EF841E09-3663-422E-BB9A-B6ADB1B86C6C}" srcOrd="0" destOrd="0"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ACE2FB04-822D-4F88-A051-266A4F290E7C}" srcId="{7617683B-03FB-4E8E-A703-9237D1A6D382}" destId="{47A6DC55-8C55-4C41-8409-EE6385EBBF65}" srcOrd="1" destOrd="0" parTransId="{9CEEEF93-7B0A-40E6-B7ED-0EAAC001EA9B}" sibTransId="{9F7F26C9-F9B7-4484-8935-8E2CEBAEF3BD}"/>
    <dgm:cxn modelId="{93ECDF11-8F54-41A0-A165-C36BB977938A}" type="presOf" srcId="{AD3977B0-32D1-417C-A43D-4E1AFC4FC2C9}" destId="{E67AADD6-0A60-477D-9BB6-7C2BCB95CE5F}" srcOrd="0" destOrd="0" presId="urn:microsoft.com/office/officeart/2005/8/layout/chevron2"/>
    <dgm:cxn modelId="{0ED26FF9-0B7C-44B5-B034-21320AF88566}" srcId="{70952554-A087-4817-A776-CA1F3492FDA7}" destId="{AD3977B0-32D1-417C-A43D-4E1AFC4FC2C9}" srcOrd="0" destOrd="0" parTransId="{FDA4FF28-305D-4F47-BC3A-CE0198A66769}" sibTransId="{93020219-4785-4263-86D1-0865B5B959AE}"/>
    <dgm:cxn modelId="{74F1B5BE-F1E8-434B-BE4A-901D3A36CE59}" srcId="{70952554-A087-4817-A776-CA1F3492FDA7}" destId="{841C2428-6BDA-4EF2-A2A7-092229ED1CD8}" srcOrd="1" destOrd="0" parTransId="{32C24481-E125-4B0A-9C18-B74DE559F888}" sibTransId="{3A3077ED-51D7-409E-9F89-D741D25B18E2}"/>
    <dgm:cxn modelId="{F33A943C-A928-4895-9037-9C82F3B97D1D}" type="presOf" srcId="{47A6DC55-8C55-4C41-8409-EE6385EBBF65}" destId="{EF841E09-3663-422E-BB9A-B6ADB1B86C6C}" srcOrd="0" destOrd="1" presId="urn:microsoft.com/office/officeart/2005/8/layout/chevron2"/>
    <dgm:cxn modelId="{E3B297B2-118F-4A26-A4C2-9E697F516DA8}" type="presOf" srcId="{7617683B-03FB-4E8E-A703-9237D1A6D382}" destId="{4F8956A6-4C85-41BA-92DD-A68171DBD073}"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F39F6FD8-9224-4BB2-8DA6-BFB9E9100151}" type="presOf" srcId="{33942862-A688-4BBC-A94A-CF45B8B3108C}" destId="{7CE730CF-31E9-4BA5-99CF-4586A9F9D406}" srcOrd="0" destOrd="1" presId="urn:microsoft.com/office/officeart/2005/8/layout/chevron2"/>
    <dgm:cxn modelId="{AFAA3CF4-30A3-4F93-89B7-3E74C66D2952}" type="presParOf" srcId="{43702C78-2358-43A0-8749-0F020C263C00}" destId="{25AD92AF-C139-4A9C-98C0-D0201DA02107}" srcOrd="0" destOrd="0" presId="urn:microsoft.com/office/officeart/2005/8/layout/chevron2"/>
    <dgm:cxn modelId="{2656533A-8134-48A2-9549-EAB58A91C080}" type="presParOf" srcId="{25AD92AF-C139-4A9C-98C0-D0201DA02107}" destId="{E67AADD6-0A60-477D-9BB6-7C2BCB95CE5F}" srcOrd="0" destOrd="0" presId="urn:microsoft.com/office/officeart/2005/8/layout/chevron2"/>
    <dgm:cxn modelId="{5F0AAD38-175E-474C-90C6-84EB3074CDA8}" type="presParOf" srcId="{25AD92AF-C139-4A9C-98C0-D0201DA02107}" destId="{9DBC1FAE-CD4F-4DF1-82E7-D22376666C48}" srcOrd="1" destOrd="0" presId="urn:microsoft.com/office/officeart/2005/8/layout/chevron2"/>
    <dgm:cxn modelId="{5DDF611E-6466-4A8D-BF5F-618A590FF33C}" type="presParOf" srcId="{43702C78-2358-43A0-8749-0F020C263C00}" destId="{311F57E0-C32F-4AA5-B60E-049DEB86D816}" srcOrd="1" destOrd="0" presId="urn:microsoft.com/office/officeart/2005/8/layout/chevron2"/>
    <dgm:cxn modelId="{6774CE90-8ECD-4EDD-876A-4EE4FD1200A1}" type="presParOf" srcId="{43702C78-2358-43A0-8749-0F020C263C00}" destId="{8B7824F6-3A43-46F3-BB78-17B246C3E3C1}" srcOrd="2" destOrd="0" presId="urn:microsoft.com/office/officeart/2005/8/layout/chevron2"/>
    <dgm:cxn modelId="{2CB37D55-651C-4FC5-AE7F-3C6D6D5FAB48}" type="presParOf" srcId="{8B7824F6-3A43-46F3-BB78-17B246C3E3C1}" destId="{3099C170-7D3F-435C-930C-00F4F4CD94B1}" srcOrd="0" destOrd="0" presId="urn:microsoft.com/office/officeart/2005/8/layout/chevron2"/>
    <dgm:cxn modelId="{0F1BDDD4-A5AE-44B6-ABDD-CF28444A7ABF}" type="presParOf" srcId="{8B7824F6-3A43-46F3-BB78-17B246C3E3C1}" destId="{7CE730CF-31E9-4BA5-99CF-4586A9F9D406}" srcOrd="1" destOrd="0" presId="urn:microsoft.com/office/officeart/2005/8/layout/chevron2"/>
    <dgm:cxn modelId="{88121F11-2A79-4815-8A55-1FD5004D72E4}" type="presParOf" srcId="{43702C78-2358-43A0-8749-0F020C263C00}" destId="{ABF84E0F-084A-4847-A684-7B5F5CEDB91E}" srcOrd="3" destOrd="0" presId="urn:microsoft.com/office/officeart/2005/8/layout/chevron2"/>
    <dgm:cxn modelId="{D1CB8478-02A3-4305-AF85-7B77861D70D1}" type="presParOf" srcId="{43702C78-2358-43A0-8749-0F020C263C00}" destId="{68619E8F-6F3D-4987-937C-82B56E336E81}" srcOrd="4" destOrd="0" presId="urn:microsoft.com/office/officeart/2005/8/layout/chevron2"/>
    <dgm:cxn modelId="{95305E23-BA84-4D76-9586-C6CD98B358F8}" type="presParOf" srcId="{68619E8F-6F3D-4987-937C-82B56E336E81}" destId="{4F8956A6-4C85-41BA-92DD-A68171DBD073}" srcOrd="0" destOrd="0" presId="urn:microsoft.com/office/officeart/2005/8/layout/chevron2"/>
    <dgm:cxn modelId="{8D700B7E-BB6A-4CD0-BB39-A6FD44AA114F}" type="presParOf" srcId="{68619E8F-6F3D-4987-937C-82B56E336E81}" destId="{EF841E09-3663-422E-BB9A-B6ADB1B86C6C}"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77EDAEB-BAAA-48FE-8079-AF720D53F66F}">
      <dsp:nvSpPr>
        <dsp:cNvPr id="0" name=""/>
        <dsp:cNvSpPr/>
      </dsp:nvSpPr>
      <dsp:spPr>
        <a:xfrm>
          <a:off x="0" y="0"/>
          <a:ext cx="5242560" cy="989076"/>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Identify suitable postal code</a:t>
          </a:r>
          <a:endParaRPr lang="en-GB" sz="2400" kern="1200" dirty="0">
            <a:latin typeface="Verdana" pitchFamily="34" charset="0"/>
            <a:ea typeface="Verdana" pitchFamily="34" charset="0"/>
            <a:cs typeface="Verdana" pitchFamily="34" charset="0"/>
          </a:endParaRPr>
        </a:p>
      </dsp:txBody>
      <dsp:txXfrm>
        <a:off x="0" y="0"/>
        <a:ext cx="4149631" cy="989076"/>
      </dsp:txXfrm>
    </dsp:sp>
    <dsp:sp modelId="{08FE6709-65C7-47C2-BB1D-83D18AD24393}">
      <dsp:nvSpPr>
        <dsp:cNvPr id="0" name=""/>
        <dsp:cNvSpPr/>
      </dsp:nvSpPr>
      <dsp:spPr>
        <a:xfrm>
          <a:off x="439064" y="1168908"/>
          <a:ext cx="5242560" cy="989076"/>
        </a:xfrm>
        <a:prstGeom prst="roundRect">
          <a:avLst>
            <a:gd name="adj" fmla="val 10000"/>
          </a:avLst>
        </a:prstGeom>
        <a:solidFill>
          <a:schemeClr val="accent3">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Sending promotional coupons</a:t>
          </a:r>
          <a:endParaRPr lang="en-GB" sz="2400" kern="1200" dirty="0">
            <a:latin typeface="Verdana" pitchFamily="34" charset="0"/>
            <a:ea typeface="Verdana" pitchFamily="34" charset="0"/>
            <a:cs typeface="Verdana" pitchFamily="34" charset="0"/>
          </a:endParaRPr>
        </a:p>
      </dsp:txBody>
      <dsp:txXfrm>
        <a:off x="439064" y="1168908"/>
        <a:ext cx="4160596" cy="989076"/>
      </dsp:txXfrm>
    </dsp:sp>
    <dsp:sp modelId="{C7B41916-C202-4158-8342-54799692108F}">
      <dsp:nvSpPr>
        <dsp:cNvPr id="0" name=""/>
        <dsp:cNvSpPr/>
      </dsp:nvSpPr>
      <dsp:spPr>
        <a:xfrm>
          <a:off x="871575" y="2337816"/>
          <a:ext cx="5242560" cy="989076"/>
        </a:xfrm>
        <a:prstGeom prst="roundRect">
          <a:avLst>
            <a:gd name="adj" fmla="val 10000"/>
          </a:avLst>
        </a:prstGeom>
        <a:solidFill>
          <a:schemeClr val="accent3">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Increase proportion of customer responded</a:t>
          </a:r>
          <a:endParaRPr lang="en-GB" sz="2400" kern="1200" dirty="0">
            <a:latin typeface="Verdana" pitchFamily="34" charset="0"/>
            <a:ea typeface="Verdana" pitchFamily="34" charset="0"/>
            <a:cs typeface="Verdana" pitchFamily="34" charset="0"/>
          </a:endParaRPr>
        </a:p>
      </dsp:txBody>
      <dsp:txXfrm>
        <a:off x="871575" y="2337816"/>
        <a:ext cx="4167149" cy="989076"/>
      </dsp:txXfrm>
    </dsp:sp>
    <dsp:sp modelId="{23383268-99BF-4385-986D-FAFF03445250}">
      <dsp:nvSpPr>
        <dsp:cNvPr id="0" name=""/>
        <dsp:cNvSpPr/>
      </dsp:nvSpPr>
      <dsp:spPr>
        <a:xfrm>
          <a:off x="1310640" y="3506724"/>
          <a:ext cx="5242560" cy="989076"/>
        </a:xfrm>
        <a:prstGeom prst="roundRect">
          <a:avLst>
            <a:gd name="adj" fmla="val 10000"/>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Improve New Customer activation rates</a:t>
          </a:r>
          <a:endParaRPr lang="en-GB" sz="2400" kern="1200" dirty="0">
            <a:latin typeface="Verdana" pitchFamily="34" charset="0"/>
            <a:ea typeface="Verdana" pitchFamily="34" charset="0"/>
            <a:cs typeface="Verdana" pitchFamily="34" charset="0"/>
          </a:endParaRPr>
        </a:p>
      </dsp:txBody>
      <dsp:txXfrm>
        <a:off x="1310640" y="3506724"/>
        <a:ext cx="4160596" cy="989076"/>
      </dsp:txXfrm>
    </dsp:sp>
    <dsp:sp modelId="{0D307F23-CD4A-4DBE-9657-5227EFB1430A}">
      <dsp:nvSpPr>
        <dsp:cNvPr id="0" name=""/>
        <dsp:cNvSpPr/>
      </dsp:nvSpPr>
      <dsp:spPr>
        <a:xfrm>
          <a:off x="4599660" y="757542"/>
          <a:ext cx="642899" cy="64289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4599660" y="757542"/>
        <a:ext cx="642899" cy="642899"/>
      </dsp:txXfrm>
    </dsp:sp>
    <dsp:sp modelId="{B588D281-1B60-40CE-A019-FB9789C7C4FB}">
      <dsp:nvSpPr>
        <dsp:cNvPr id="0" name=""/>
        <dsp:cNvSpPr/>
      </dsp:nvSpPr>
      <dsp:spPr>
        <a:xfrm>
          <a:off x="5038725" y="1926450"/>
          <a:ext cx="642899" cy="642899"/>
        </a:xfrm>
        <a:prstGeom prst="downArrow">
          <a:avLst>
            <a:gd name="adj1" fmla="val 55000"/>
            <a:gd name="adj2" fmla="val 45000"/>
          </a:avLst>
        </a:prstGeom>
        <a:solidFill>
          <a:schemeClr val="accent3">
            <a:alpha val="90000"/>
            <a:tint val="40000"/>
            <a:hueOff val="0"/>
            <a:satOff val="0"/>
            <a:lumOff val="0"/>
            <a:alphaOff val="-2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038725" y="1926450"/>
        <a:ext cx="642899" cy="642899"/>
      </dsp:txXfrm>
    </dsp:sp>
    <dsp:sp modelId="{848D938F-F474-4B4A-B3C2-828D4689C8A3}">
      <dsp:nvSpPr>
        <dsp:cNvPr id="0" name=""/>
        <dsp:cNvSpPr/>
      </dsp:nvSpPr>
      <dsp:spPr>
        <a:xfrm>
          <a:off x="5471236" y="3095358"/>
          <a:ext cx="642899" cy="642899"/>
        </a:xfrm>
        <a:prstGeom prst="downArrow">
          <a:avLst>
            <a:gd name="adj1" fmla="val 55000"/>
            <a:gd name="adj2" fmla="val 45000"/>
          </a:avLst>
        </a:prstGeom>
        <a:solidFill>
          <a:schemeClr val="accent3">
            <a:alpha val="90000"/>
            <a:tint val="40000"/>
            <a:hueOff val="0"/>
            <a:satOff val="0"/>
            <a:lumOff val="0"/>
            <a:alphaOff val="-4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471236" y="3095358"/>
        <a:ext cx="642899" cy="64289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Decision making</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191" y="-2805687"/>
          <a:ext cx="1071062"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Strategic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Minimize Implementation Cost	</a:t>
          </a:r>
          <a:endParaRPr lang="en-GB" sz="2000" kern="1200" dirty="0">
            <a:latin typeface="Verdana" pitchFamily="34" charset="0"/>
            <a:ea typeface="Verdana" pitchFamily="34" charset="0"/>
            <a:cs typeface="Verdana" pitchFamily="34" charset="0"/>
          </a:endParaRPr>
        </a:p>
      </dsp:txBody>
      <dsp:txXfrm rot="5400000">
        <a:off x="3965191" y="-2805687"/>
        <a:ext cx="1071062"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Evaluation</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Store performance, advertising policies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Frequency of Visits </a:t>
          </a:r>
          <a:r>
            <a:rPr lang="en-US" sz="2000" kern="1200" dirty="0" err="1" smtClean="0">
              <a:latin typeface="Verdana" pitchFamily="34" charset="0"/>
              <a:ea typeface="Verdana" pitchFamily="34" charset="0"/>
              <a:cs typeface="Verdana" pitchFamily="34" charset="0"/>
            </a:rPr>
            <a:t>vs</a:t>
          </a:r>
          <a:r>
            <a:rPr lang="en-US" sz="2000" kern="1200" dirty="0" smtClean="0">
              <a:latin typeface="Verdana" pitchFamily="34" charset="0"/>
              <a:ea typeface="Verdana" pitchFamily="34" charset="0"/>
              <a:cs typeface="Verdana" pitchFamily="34" charset="0"/>
            </a:rPr>
            <a:t> frequency of Purchase</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Predict Demand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630" y="231668"/>
          <a:ext cx="1070499"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Planning for peak and troughs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Just-In-Time (JIT) inventory</a:t>
          </a:r>
          <a:endParaRPr lang="en-GB" sz="2000" kern="1200" dirty="0">
            <a:latin typeface="Verdana" pitchFamily="34" charset="0"/>
            <a:ea typeface="Verdana" pitchFamily="34" charset="0"/>
            <a:cs typeface="Verdana" pitchFamily="34" charset="0"/>
          </a:endParaRPr>
        </a:p>
      </dsp:txBody>
      <dsp:txXfrm rot="5400000">
        <a:off x="3955630" y="231668"/>
        <a:ext cx="1070499"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Investment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Traffic patterns</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6B5F2B-D826-475E-BF67-75FA5C53017C}">
      <dsp:nvSpPr>
        <dsp:cNvPr id="0" name=""/>
        <dsp:cNvSpPr/>
      </dsp:nvSpPr>
      <dsp:spPr>
        <a:xfrm>
          <a:off x="-35676" y="0"/>
          <a:ext cx="8834352" cy="4800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038E0-338A-4E2C-B5E0-8C7B77ADD076}">
      <dsp:nvSpPr>
        <dsp:cNvPr id="0" name=""/>
        <dsp:cNvSpPr/>
      </dsp:nvSpPr>
      <dsp:spPr>
        <a:xfrm>
          <a:off x="644"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Gather info </a:t>
          </a:r>
          <a:endParaRPr lang="en-GB" sz="3000" kern="1200" dirty="0">
            <a:latin typeface="Verdana" pitchFamily="34" charset="0"/>
            <a:ea typeface="Verdana" pitchFamily="34" charset="0"/>
            <a:cs typeface="Verdana" pitchFamily="34" charset="0"/>
          </a:endParaRPr>
        </a:p>
      </dsp:txBody>
      <dsp:txXfrm>
        <a:off x="644" y="1440179"/>
        <a:ext cx="2670402" cy="1920240"/>
      </dsp:txXfrm>
    </dsp:sp>
    <dsp:sp modelId="{C0ECF337-BA7D-46ED-A5E5-E31DC2EB0416}">
      <dsp:nvSpPr>
        <dsp:cNvPr id="0" name=""/>
        <dsp:cNvSpPr/>
      </dsp:nvSpPr>
      <dsp:spPr>
        <a:xfrm>
          <a:off x="3046298"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Process using HPE </a:t>
          </a:r>
          <a:r>
            <a:rPr lang="en-US" sz="3000" kern="1200" dirty="0" err="1" smtClean="0">
              <a:latin typeface="Verdana" pitchFamily="34" charset="0"/>
              <a:ea typeface="Verdana" pitchFamily="34" charset="0"/>
              <a:cs typeface="Verdana" pitchFamily="34" charset="0"/>
            </a:rPr>
            <a:t>Vertica</a:t>
          </a:r>
          <a:r>
            <a:rPr lang="en-US" sz="3000" kern="1200" dirty="0" smtClean="0">
              <a:latin typeface="Verdana" pitchFamily="34" charset="0"/>
              <a:ea typeface="Verdana" pitchFamily="34" charset="0"/>
              <a:cs typeface="Verdana" pitchFamily="34" charset="0"/>
            </a:rPr>
            <a:t>*</a:t>
          </a:r>
          <a:endParaRPr lang="en-GB" sz="3000" kern="1200" dirty="0">
            <a:latin typeface="Verdana" pitchFamily="34" charset="0"/>
            <a:ea typeface="Verdana" pitchFamily="34" charset="0"/>
            <a:cs typeface="Verdana" pitchFamily="34" charset="0"/>
          </a:endParaRPr>
        </a:p>
      </dsp:txBody>
      <dsp:txXfrm>
        <a:off x="3046298" y="1440179"/>
        <a:ext cx="2670402" cy="1920240"/>
      </dsp:txXfrm>
    </dsp:sp>
    <dsp:sp modelId="{B7FECA05-942D-4C93-BD41-869F792C57B3}">
      <dsp:nvSpPr>
        <dsp:cNvPr id="0" name=""/>
        <dsp:cNvSpPr/>
      </dsp:nvSpPr>
      <dsp:spPr>
        <a:xfrm>
          <a:off x="6092061" y="1432556"/>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Rewards</a:t>
          </a:r>
          <a:endParaRPr lang="en-GB" sz="3000" kern="1200" dirty="0">
            <a:latin typeface="Verdana" pitchFamily="34" charset="0"/>
            <a:ea typeface="Verdana" pitchFamily="34" charset="0"/>
            <a:cs typeface="Verdana" pitchFamily="34" charset="0"/>
          </a:endParaRPr>
        </a:p>
      </dsp:txBody>
      <dsp:txXfrm>
        <a:off x="6092061" y="1432556"/>
        <a:ext cx="2670402" cy="192024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1FA84D-AF34-4028-BA3A-2520315568E7}">
      <dsp:nvSpPr>
        <dsp:cNvPr id="0" name=""/>
        <dsp:cNvSpPr/>
      </dsp:nvSpPr>
      <dsp:spPr>
        <a:xfrm>
          <a:off x="0" y="723900"/>
          <a:ext cx="6553200" cy="1447800"/>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kern="1200" dirty="0">
            <a:latin typeface="Verdana" pitchFamily="34" charset="0"/>
            <a:ea typeface="Verdana" pitchFamily="34" charset="0"/>
            <a:cs typeface="Verdana" pitchFamily="34" charset="0"/>
          </a:endParaRPr>
        </a:p>
      </dsp:txBody>
      <dsp:txXfrm>
        <a:off x="0" y="723900"/>
        <a:ext cx="6553200" cy="14478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2856E06-F0CD-4A57-8BA7-08789812B581}">
      <dsp:nvSpPr>
        <dsp:cNvPr id="0" name=""/>
        <dsp:cNvSpPr/>
      </dsp:nvSpPr>
      <dsp:spPr>
        <a:xfrm>
          <a:off x="0" y="0"/>
          <a:ext cx="3449376"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kern="1200" dirty="0" smtClean="0">
              <a:latin typeface="Verdana" pitchFamily="34" charset="0"/>
              <a:ea typeface="Verdana" pitchFamily="34" charset="0"/>
              <a:cs typeface="Verdana" pitchFamily="34" charset="0"/>
            </a:rPr>
            <a:t>Traffic Volume</a:t>
          </a:r>
          <a:endParaRPr lang="en-GB" sz="2400" kern="1200" dirty="0">
            <a:latin typeface="Verdana" pitchFamily="34" charset="0"/>
            <a:ea typeface="Verdana" pitchFamily="34" charset="0"/>
            <a:cs typeface="Verdana" pitchFamily="34" charset="0"/>
          </a:endParaRPr>
        </a:p>
      </dsp:txBody>
      <dsp:txXfrm>
        <a:off x="0" y="0"/>
        <a:ext cx="3449376" cy="1213953"/>
      </dsp:txXfrm>
    </dsp:sp>
    <dsp:sp modelId="{9AEC1442-99C7-4D85-A677-05AC91867669}">
      <dsp:nvSpPr>
        <dsp:cNvPr id="0" name=""/>
        <dsp:cNvSpPr/>
      </dsp:nvSpPr>
      <dsp:spPr>
        <a:xfrm rot="5400000">
          <a:off x="1628127"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C35FB762-4544-427A-957B-990C567C4BA0}">
      <dsp:nvSpPr>
        <dsp:cNvPr id="0" name=""/>
        <dsp:cNvSpPr/>
      </dsp:nvSpPr>
      <dsp:spPr>
        <a:xfrm>
          <a:off x="0" y="1600197"/>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kern="120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kern="1200" dirty="0" smtClean="0">
              <a:latin typeface="Verdana" pitchFamily="34" charset="0"/>
              <a:ea typeface="Verdana" pitchFamily="34" charset="0"/>
              <a:cs typeface="Verdana" pitchFamily="34" charset="0"/>
            </a:rPr>
            <a:t>Congestion</a:t>
          </a:r>
          <a:endParaRPr lang="en-GB" sz="2400" kern="1200" dirty="0">
            <a:latin typeface="Verdana" pitchFamily="34" charset="0"/>
            <a:ea typeface="Verdana" pitchFamily="34" charset="0"/>
            <a:cs typeface="Verdana" pitchFamily="34" charset="0"/>
          </a:endParaRPr>
        </a:p>
      </dsp:txBody>
      <dsp:txXfrm>
        <a:off x="0" y="1600197"/>
        <a:ext cx="3449376" cy="1213953"/>
      </dsp:txXfrm>
    </dsp:sp>
    <dsp:sp modelId="{7A0174AD-443A-4A4F-872F-8205210D6574}">
      <dsp:nvSpPr>
        <dsp:cNvPr id="0" name=""/>
        <dsp:cNvSpPr/>
      </dsp:nvSpPr>
      <dsp:spPr>
        <a:xfrm rot="5400000">
          <a:off x="1618467"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82E54936-D8E4-44D4-990C-924C00B97A27}">
      <dsp:nvSpPr>
        <dsp:cNvPr id="0" name=""/>
        <dsp:cNvSpPr/>
      </dsp:nvSpPr>
      <dsp:spPr>
        <a:xfrm>
          <a:off x="0" y="3239035"/>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GB" sz="3600" b="1" kern="1200" dirty="0" smtClean="0">
              <a:solidFill>
                <a:srgbClr val="FF0000"/>
              </a:solidFill>
              <a:latin typeface="Verdana" pitchFamily="34" charset="0"/>
              <a:ea typeface="Verdana" pitchFamily="34" charset="0"/>
              <a:cs typeface="Verdana" pitchFamily="34" charset="0"/>
              <a:sym typeface="Wingdings 3"/>
            </a:rPr>
            <a:t></a:t>
          </a:r>
          <a:r>
            <a:rPr lang="en-GB" sz="3200" b="1" kern="1200" dirty="0" smtClean="0">
              <a:solidFill>
                <a:srgbClr val="FF0000"/>
              </a:solidFill>
              <a:latin typeface="Verdana" pitchFamily="34" charset="0"/>
              <a:ea typeface="Verdana" pitchFamily="34" charset="0"/>
              <a:cs typeface="Verdana" pitchFamily="34" charset="0"/>
              <a:sym typeface="Wingdings 3"/>
            </a:rPr>
            <a:t> </a:t>
          </a:r>
          <a:r>
            <a:rPr lang="en-GB" sz="2400" b="0" kern="1200" dirty="0" smtClean="0">
              <a:solidFill>
                <a:schemeClr val="tx1"/>
              </a:solidFill>
              <a:latin typeface="Verdana" pitchFamily="34" charset="0"/>
              <a:ea typeface="Verdana" pitchFamily="34" charset="0"/>
              <a:cs typeface="Verdana" pitchFamily="34" charset="0"/>
              <a:sym typeface="Wingdings 3"/>
            </a:rPr>
            <a:t>Road Safety</a:t>
          </a:r>
          <a:endParaRPr lang="en-GB" sz="2400" b="1" kern="1200" dirty="0">
            <a:solidFill>
              <a:srgbClr val="FF0000"/>
            </a:solidFill>
            <a:latin typeface="Verdana" pitchFamily="34" charset="0"/>
            <a:ea typeface="Verdana" pitchFamily="34" charset="0"/>
            <a:cs typeface="Verdana" pitchFamily="34" charset="0"/>
          </a:endParaRPr>
        </a:p>
      </dsp:txBody>
      <dsp:txXfrm>
        <a:off x="0" y="3239035"/>
        <a:ext cx="3449376" cy="1213953"/>
      </dsp:txXfrm>
    </dsp:sp>
    <dsp:sp modelId="{E131DA3E-F552-4F0E-A6A2-BCC3B8174549}">
      <dsp:nvSpPr>
        <dsp:cNvPr id="0" name=""/>
        <dsp:cNvSpPr/>
      </dsp:nvSpPr>
      <dsp:spPr>
        <a:xfrm>
          <a:off x="5108865" y="0"/>
          <a:ext cx="3425534"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Speed harmonization</a:t>
          </a:r>
          <a:endParaRPr lang="en-GB" sz="2400" kern="1200" dirty="0">
            <a:latin typeface="Verdana" pitchFamily="34" charset="0"/>
            <a:ea typeface="Verdana" pitchFamily="34" charset="0"/>
            <a:cs typeface="Verdana" pitchFamily="34" charset="0"/>
          </a:endParaRPr>
        </a:p>
      </dsp:txBody>
      <dsp:txXfrm>
        <a:off x="5108865" y="0"/>
        <a:ext cx="3425534" cy="1213953"/>
      </dsp:txXfrm>
    </dsp:sp>
    <dsp:sp modelId="{8268D483-05AF-4D82-B4ED-04C2F7CA1B35}">
      <dsp:nvSpPr>
        <dsp:cNvPr id="0" name=""/>
        <dsp:cNvSpPr/>
      </dsp:nvSpPr>
      <dsp:spPr>
        <a:xfrm rot="5400000">
          <a:off x="6725071"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E6F71692-3B41-48CB-91F9-C784ABEB3331}">
      <dsp:nvSpPr>
        <dsp:cNvPr id="0" name=""/>
        <dsp:cNvSpPr/>
      </dsp:nvSpPr>
      <dsp:spPr>
        <a:xfrm>
          <a:off x="5108865" y="1600197"/>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Network diversion</a:t>
          </a:r>
          <a:endParaRPr lang="en-GB" sz="2400" kern="1200" dirty="0">
            <a:latin typeface="Verdana" pitchFamily="34" charset="0"/>
            <a:ea typeface="Verdana" pitchFamily="34" charset="0"/>
            <a:cs typeface="Verdana" pitchFamily="34" charset="0"/>
          </a:endParaRPr>
        </a:p>
      </dsp:txBody>
      <dsp:txXfrm>
        <a:off x="5108865" y="1600197"/>
        <a:ext cx="3425534" cy="1213953"/>
      </dsp:txXfrm>
    </dsp:sp>
    <dsp:sp modelId="{ED41F4D7-0E63-4037-B82E-A835D4582388}">
      <dsp:nvSpPr>
        <dsp:cNvPr id="0" name=""/>
        <dsp:cNvSpPr/>
      </dsp:nvSpPr>
      <dsp:spPr>
        <a:xfrm rot="5400000">
          <a:off x="6715411"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99B197DD-CA08-42B9-A5AE-85833E2D4801}">
      <dsp:nvSpPr>
        <dsp:cNvPr id="0" name=""/>
        <dsp:cNvSpPr/>
      </dsp:nvSpPr>
      <dsp:spPr>
        <a:xfrm>
          <a:off x="5108865" y="3239035"/>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Congestion Warning</a:t>
          </a:r>
          <a:endParaRPr lang="en-GB" sz="2400" kern="1200" dirty="0">
            <a:latin typeface="Verdana" pitchFamily="34" charset="0"/>
            <a:ea typeface="Verdana" pitchFamily="34" charset="0"/>
            <a:cs typeface="Verdana" pitchFamily="34" charset="0"/>
          </a:endParaRPr>
        </a:p>
      </dsp:txBody>
      <dsp:txXfrm>
        <a:off x="5108865" y="3239035"/>
        <a:ext cx="3425534" cy="121395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35D053-C74D-4CA6-BBD6-80A69F2FDAB0}">
      <dsp:nvSpPr>
        <dsp:cNvPr id="0" name=""/>
        <dsp:cNvSpPr/>
      </dsp:nvSpPr>
      <dsp:spPr>
        <a:xfrm>
          <a:off x="1770194" y="2753"/>
          <a:ext cx="4079611" cy="102423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Utilize granular location data</a:t>
          </a:r>
          <a:endParaRPr lang="en-GB" sz="2400" kern="1200" dirty="0">
            <a:latin typeface="Verdana" pitchFamily="34" charset="0"/>
            <a:ea typeface="Verdana" pitchFamily="34" charset="0"/>
            <a:cs typeface="Verdana" pitchFamily="34" charset="0"/>
          </a:endParaRPr>
        </a:p>
      </dsp:txBody>
      <dsp:txXfrm>
        <a:off x="1770194" y="2753"/>
        <a:ext cx="4079611" cy="1024235"/>
      </dsp:txXfrm>
    </dsp:sp>
    <dsp:sp modelId="{40D57282-17AC-4554-8325-767EA03D8799}">
      <dsp:nvSpPr>
        <dsp:cNvPr id="0" name=""/>
        <dsp:cNvSpPr/>
      </dsp:nvSpPr>
      <dsp:spPr>
        <a:xfrm rot="3915455">
          <a:off x="3938147" y="1092070"/>
          <a:ext cx="488112" cy="46090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3915455">
        <a:off x="3938147" y="1092070"/>
        <a:ext cx="488112" cy="460905"/>
      </dsp:txXfrm>
    </dsp:sp>
    <dsp:sp modelId="{3C879E5B-0557-4338-9C1C-8F13D45F4BAF}">
      <dsp:nvSpPr>
        <dsp:cNvPr id="0" name=""/>
        <dsp:cNvSpPr/>
      </dsp:nvSpPr>
      <dsp:spPr>
        <a:xfrm>
          <a:off x="2514600" y="1618059"/>
          <a:ext cx="4079611" cy="1024235"/>
        </a:xfrm>
        <a:prstGeom prst="roundRect">
          <a:avLst>
            <a:gd name="adj" fmla="val 10000"/>
          </a:avLst>
        </a:prstGeom>
        <a:solidFill>
          <a:schemeClr val="accent3">
            <a:hueOff val="3000641"/>
            <a:satOff val="271"/>
            <a:lumOff val="-28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Track Verizon Wireless-enable devices</a:t>
          </a:r>
          <a:endParaRPr lang="en-GB" sz="2400" kern="1200" dirty="0">
            <a:latin typeface="Verdana" pitchFamily="34" charset="0"/>
            <a:ea typeface="Verdana" pitchFamily="34" charset="0"/>
            <a:cs typeface="Verdana" pitchFamily="34" charset="0"/>
          </a:endParaRPr>
        </a:p>
      </dsp:txBody>
      <dsp:txXfrm>
        <a:off x="2514600" y="1618059"/>
        <a:ext cx="4079611" cy="1024235"/>
      </dsp:txXfrm>
    </dsp:sp>
    <dsp:sp modelId="{931D49FA-7254-47AC-B8B4-81F55B31E0EB}">
      <dsp:nvSpPr>
        <dsp:cNvPr id="0" name=""/>
        <dsp:cNvSpPr/>
      </dsp:nvSpPr>
      <dsp:spPr>
        <a:xfrm rot="4251205">
          <a:off x="4617821" y="2667900"/>
          <a:ext cx="406579" cy="460905"/>
        </a:xfrm>
        <a:prstGeom prst="rightArrow">
          <a:avLst>
            <a:gd name="adj1" fmla="val 60000"/>
            <a:gd name="adj2" fmla="val 50000"/>
          </a:avLst>
        </a:prstGeom>
        <a:solidFill>
          <a:schemeClr val="accent3">
            <a:hueOff val="4500961"/>
            <a:satOff val="407"/>
            <a:lumOff val="-43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251205">
        <a:off x="4617821" y="2667900"/>
        <a:ext cx="406579" cy="460905"/>
      </dsp:txXfrm>
    </dsp:sp>
    <dsp:sp modelId="{E09D13CF-C8F4-4548-BF85-30C1AB914597}">
      <dsp:nvSpPr>
        <dsp:cNvPr id="0" name=""/>
        <dsp:cNvSpPr/>
      </dsp:nvSpPr>
      <dsp:spPr>
        <a:xfrm>
          <a:off x="3048010" y="3154411"/>
          <a:ext cx="4079611" cy="1024235"/>
        </a:xfrm>
        <a:prstGeom prst="roundRect">
          <a:avLst>
            <a:gd name="adj" fmla="val 10000"/>
          </a:avLst>
        </a:prstGeom>
        <a:solidFill>
          <a:schemeClr val="accent3">
            <a:hueOff val="6001281"/>
            <a:satOff val="542"/>
            <a:lumOff val="-57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Provide Aggregated Data on the types of people</a:t>
          </a:r>
          <a:endParaRPr lang="en-GB" sz="2400" kern="1200" dirty="0">
            <a:latin typeface="Verdana" pitchFamily="34" charset="0"/>
            <a:ea typeface="Verdana" pitchFamily="34" charset="0"/>
            <a:cs typeface="Verdana" pitchFamily="34" charset="0"/>
          </a:endParaRPr>
        </a:p>
      </dsp:txBody>
      <dsp:txXfrm>
        <a:off x="3048010" y="3154411"/>
        <a:ext cx="4079611" cy="1024235"/>
      </dsp:txXfrm>
    </dsp:sp>
    <dsp:sp modelId="{C5FF3127-BB6C-466E-A2F0-CEA5E6A8ACD4}">
      <dsp:nvSpPr>
        <dsp:cNvPr id="0" name=""/>
        <dsp:cNvSpPr/>
      </dsp:nvSpPr>
      <dsp:spPr>
        <a:xfrm rot="4445509">
          <a:off x="5125917" y="4166153"/>
          <a:ext cx="339957" cy="460905"/>
        </a:xfrm>
        <a:prstGeom prst="rightArrow">
          <a:avLst>
            <a:gd name="adj1" fmla="val 60000"/>
            <a:gd name="adj2" fmla="val 50000"/>
          </a:avLst>
        </a:prstGeom>
        <a:solidFill>
          <a:schemeClr val="accent3">
            <a:hueOff val="9001922"/>
            <a:satOff val="813"/>
            <a:lumOff val="-86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445509">
        <a:off x="5125917" y="4166153"/>
        <a:ext cx="339957" cy="460905"/>
      </dsp:txXfrm>
    </dsp:sp>
    <dsp:sp modelId="{82AC5AE3-95D8-4C5C-BB68-3184A4E32465}">
      <dsp:nvSpPr>
        <dsp:cNvPr id="0" name=""/>
        <dsp:cNvSpPr/>
      </dsp:nvSpPr>
      <dsp:spPr>
        <a:xfrm>
          <a:off x="3464171" y="4614564"/>
          <a:ext cx="4079611" cy="1024235"/>
        </a:xfrm>
        <a:prstGeom prst="roundRect">
          <a:avLst>
            <a:gd name="adj" fmla="val 10000"/>
          </a:avLst>
        </a:prstGeom>
        <a:solidFill>
          <a:schemeClr val="accent3">
            <a:hueOff val="9001922"/>
            <a:satOff val="813"/>
            <a:lumOff val="-8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Verdana" pitchFamily="34" charset="0"/>
              <a:ea typeface="Verdana" pitchFamily="34" charset="0"/>
              <a:cs typeface="Verdana" pitchFamily="34" charset="0"/>
            </a:rPr>
            <a:t>Analyze buying pattern after the game</a:t>
          </a:r>
          <a:endParaRPr lang="en-US" sz="2400" kern="1200" dirty="0" smtClean="0">
            <a:latin typeface="Verdana" pitchFamily="34" charset="0"/>
            <a:ea typeface="Verdana" pitchFamily="34" charset="0"/>
            <a:cs typeface="Verdana" pitchFamily="34" charset="0"/>
          </a:endParaRPr>
        </a:p>
      </dsp:txBody>
      <dsp:txXfrm>
        <a:off x="3464171" y="4614564"/>
        <a:ext cx="4079611" cy="102423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Control</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473" y="-2805969"/>
          <a:ext cx="1070499"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Advertising performance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Analyze competitor activities</a:t>
          </a:r>
          <a:endParaRPr lang="en-GB" sz="2000" kern="1200" dirty="0">
            <a:latin typeface="Verdana" pitchFamily="34" charset="0"/>
            <a:ea typeface="Verdana" pitchFamily="34" charset="0"/>
            <a:cs typeface="Verdana" pitchFamily="34" charset="0"/>
          </a:endParaRPr>
        </a:p>
      </dsp:txBody>
      <dsp:txXfrm rot="5400000">
        <a:off x="3965473" y="-2805969"/>
        <a:ext cx="1070499"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Platform</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best approach</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Determine best hour of the day</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Location-based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348" y="231965"/>
          <a:ext cx="1071062"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Promotions, offers, deals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Push upcoming sales</a:t>
          </a:r>
          <a:endParaRPr lang="en-GB" sz="2000" kern="1200" dirty="0">
            <a:latin typeface="Verdana" pitchFamily="34" charset="0"/>
            <a:ea typeface="Verdana" pitchFamily="34" charset="0"/>
            <a:cs typeface="Verdana" pitchFamily="34" charset="0"/>
          </a:endParaRPr>
        </a:p>
      </dsp:txBody>
      <dsp:txXfrm rot="5400000">
        <a:off x="3955348" y="231965"/>
        <a:ext cx="1071062"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 Quality</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Personalized mobile plan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Improve service and reduce churn</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AF7BEF-1DFD-4BFD-9960-BD7D31830B66}">
      <dsp:nvSpPr>
        <dsp:cNvPr id="0" name=""/>
        <dsp:cNvSpPr/>
      </dsp:nvSpPr>
      <dsp:spPr>
        <a:xfrm>
          <a:off x="0" y="1505887"/>
          <a:ext cx="1952819" cy="221856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Marketing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Distribution</a:t>
          </a:r>
          <a:endParaRPr lang="en-GB" sz="2000" kern="1200" dirty="0">
            <a:latin typeface="Verdana" pitchFamily="34" charset="0"/>
            <a:ea typeface="Verdana" pitchFamily="34" charset="0"/>
            <a:cs typeface="Verdana" pitchFamily="34" charset="0"/>
          </a:endParaRPr>
        </a:p>
      </dsp:txBody>
      <dsp:txXfrm>
        <a:off x="0" y="1505887"/>
        <a:ext cx="1952819" cy="1743159"/>
      </dsp:txXfrm>
    </dsp:sp>
    <dsp:sp modelId="{996A5918-1183-4844-99F1-14AEB5D7EE29}">
      <dsp:nvSpPr>
        <dsp:cNvPr id="0" name=""/>
        <dsp:cNvSpPr/>
      </dsp:nvSpPr>
      <dsp:spPr>
        <a:xfrm rot="521093">
          <a:off x="484302" y="2884690"/>
          <a:ext cx="2105363" cy="2105363"/>
        </a:xfrm>
        <a:prstGeom prst="leftCircularArrow">
          <a:avLst>
            <a:gd name="adj1" fmla="val 1777"/>
            <a:gd name="adj2" fmla="val 211809"/>
            <a:gd name="adj3" fmla="val 21458888"/>
            <a:gd name="adj4" fmla="val 6896058"/>
            <a:gd name="adj5" fmla="val 2073"/>
          </a:avLst>
        </a:prstGeom>
        <a:gradFill rotWithShape="0">
          <a:gsLst>
            <a:gs pos="0">
              <a:schemeClr val="accent3">
                <a:shade val="90000"/>
                <a:hueOff val="0"/>
                <a:satOff val="0"/>
                <a:lumOff val="0"/>
                <a:alphaOff val="0"/>
                <a:tint val="35000"/>
                <a:satMod val="260000"/>
              </a:schemeClr>
            </a:gs>
            <a:gs pos="30000">
              <a:schemeClr val="accent3">
                <a:shade val="90000"/>
                <a:hueOff val="0"/>
                <a:satOff val="0"/>
                <a:lumOff val="0"/>
                <a:alphaOff val="0"/>
                <a:tint val="38000"/>
                <a:satMod val="260000"/>
              </a:schemeClr>
            </a:gs>
            <a:gs pos="75000">
              <a:schemeClr val="accent3">
                <a:shade val="90000"/>
                <a:hueOff val="0"/>
                <a:satOff val="0"/>
                <a:lumOff val="0"/>
                <a:alphaOff val="0"/>
                <a:tint val="55000"/>
                <a:satMod val="255000"/>
              </a:schemeClr>
            </a:gs>
            <a:gs pos="100000">
              <a:schemeClr val="accent3">
                <a:shade val="9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1C52F772-68AE-45F7-93C5-0912BDC90F56}">
      <dsp:nvSpPr>
        <dsp:cNvPr id="0" name=""/>
        <dsp:cNvSpPr/>
      </dsp:nvSpPr>
      <dsp:spPr>
        <a:xfrm>
          <a:off x="511804" y="3236844"/>
          <a:ext cx="1455661" cy="1190045"/>
        </a:xfrm>
        <a:prstGeom prst="roundRect">
          <a:avLst>
            <a:gd name="adj" fmla="val 10000"/>
          </a:avLst>
        </a:prstGeom>
        <a:gradFill rotWithShape="0">
          <a:gsLst>
            <a:gs pos="0">
              <a:schemeClr val="accent3">
                <a:shade val="80000"/>
                <a:hueOff val="0"/>
                <a:satOff val="0"/>
                <a:lumOff val="0"/>
                <a:alphaOff val="0"/>
                <a:tint val="35000"/>
                <a:satMod val="260000"/>
              </a:schemeClr>
            </a:gs>
            <a:gs pos="30000">
              <a:schemeClr val="accent3">
                <a:shade val="80000"/>
                <a:hueOff val="0"/>
                <a:satOff val="0"/>
                <a:lumOff val="0"/>
                <a:alphaOff val="0"/>
                <a:tint val="38000"/>
                <a:satMod val="260000"/>
              </a:schemeClr>
            </a:gs>
            <a:gs pos="75000">
              <a:schemeClr val="accent3">
                <a:shade val="80000"/>
                <a:hueOff val="0"/>
                <a:satOff val="0"/>
                <a:lumOff val="0"/>
                <a:alphaOff val="0"/>
                <a:tint val="55000"/>
                <a:satMod val="255000"/>
              </a:schemeClr>
            </a:gs>
            <a:gs pos="100000">
              <a:schemeClr val="accent3">
                <a:shade val="8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Maximize Effectiveness</a:t>
          </a:r>
          <a:endParaRPr lang="en-GB" sz="2000" kern="1200" dirty="0">
            <a:latin typeface="Verdana" pitchFamily="34" charset="0"/>
            <a:ea typeface="Verdana" pitchFamily="34" charset="0"/>
            <a:cs typeface="Verdana" pitchFamily="34" charset="0"/>
          </a:endParaRPr>
        </a:p>
      </dsp:txBody>
      <dsp:txXfrm>
        <a:off x="511804" y="3236844"/>
        <a:ext cx="1455661" cy="1190045"/>
      </dsp:txXfrm>
    </dsp:sp>
    <dsp:sp modelId="{2A5CEB32-87AE-4AD5-B66F-4D8556C79E86}">
      <dsp:nvSpPr>
        <dsp:cNvPr id="0" name=""/>
        <dsp:cNvSpPr/>
      </dsp:nvSpPr>
      <dsp:spPr>
        <a:xfrm>
          <a:off x="2067043" y="1517648"/>
          <a:ext cx="1777321" cy="2222502"/>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176995"/>
              <a:satOff val="1802"/>
              <a:lumOff val="108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Accurate exposure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Well informed</a:t>
          </a:r>
          <a:endParaRPr lang="en-GB" sz="2000" kern="1200" dirty="0">
            <a:latin typeface="Verdana" pitchFamily="34" charset="0"/>
            <a:ea typeface="Verdana" pitchFamily="34" charset="0"/>
            <a:cs typeface="Verdana" pitchFamily="34" charset="0"/>
          </a:endParaRPr>
        </a:p>
      </dsp:txBody>
      <dsp:txXfrm>
        <a:off x="2067043" y="1993899"/>
        <a:ext cx="1777321" cy="1746252"/>
      </dsp:txXfrm>
    </dsp:sp>
    <dsp:sp modelId="{C7F38B6B-F86F-4EEA-B748-E65B08D23FFC}">
      <dsp:nvSpPr>
        <dsp:cNvPr id="0" name=""/>
        <dsp:cNvSpPr/>
      </dsp:nvSpPr>
      <dsp:spPr>
        <a:xfrm rot="20733391">
          <a:off x="2794611" y="301859"/>
          <a:ext cx="2382200" cy="2883787"/>
        </a:xfrm>
        <a:prstGeom prst="circularArrow">
          <a:avLst>
            <a:gd name="adj1" fmla="val 1932"/>
            <a:gd name="adj2" fmla="val 231095"/>
            <a:gd name="adj3" fmla="val 21042011"/>
            <a:gd name="adj4" fmla="val 14024127"/>
            <a:gd name="adj5" fmla="val 2254"/>
          </a:avLst>
        </a:prstGeom>
        <a:gradFill rotWithShape="0">
          <a:gsLst>
            <a:gs pos="0">
              <a:schemeClr val="accent3">
                <a:shade val="90000"/>
                <a:hueOff val="-265681"/>
                <a:satOff val="2931"/>
                <a:lumOff val="14916"/>
                <a:alphaOff val="0"/>
                <a:tint val="35000"/>
                <a:satMod val="260000"/>
              </a:schemeClr>
            </a:gs>
            <a:gs pos="30000">
              <a:schemeClr val="accent3">
                <a:shade val="90000"/>
                <a:hueOff val="-265681"/>
                <a:satOff val="2931"/>
                <a:lumOff val="14916"/>
                <a:alphaOff val="0"/>
                <a:tint val="38000"/>
                <a:satMod val="260000"/>
              </a:schemeClr>
            </a:gs>
            <a:gs pos="75000">
              <a:schemeClr val="accent3">
                <a:shade val="90000"/>
                <a:hueOff val="-265681"/>
                <a:satOff val="2931"/>
                <a:lumOff val="14916"/>
                <a:alphaOff val="0"/>
                <a:tint val="55000"/>
                <a:satMod val="255000"/>
              </a:schemeClr>
            </a:gs>
            <a:gs pos="100000">
              <a:schemeClr val="accent3">
                <a:shade val="90000"/>
                <a:hueOff val="-265681"/>
                <a:satOff val="2931"/>
                <a:lumOff val="14916"/>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22A84033-0F8C-4026-BA0D-95C0CDB9C693}">
      <dsp:nvSpPr>
        <dsp:cNvPr id="0" name=""/>
        <dsp:cNvSpPr/>
      </dsp:nvSpPr>
      <dsp:spPr>
        <a:xfrm>
          <a:off x="2550258" y="1167064"/>
          <a:ext cx="1462709" cy="654128"/>
        </a:xfrm>
        <a:prstGeom prst="roundRect">
          <a:avLst>
            <a:gd name="adj" fmla="val 10000"/>
          </a:avLst>
        </a:prstGeom>
        <a:gradFill rotWithShape="0">
          <a:gsLst>
            <a:gs pos="0">
              <a:schemeClr val="accent3">
                <a:shade val="80000"/>
                <a:hueOff val="-176995"/>
                <a:satOff val="1802"/>
                <a:lumOff val="10814"/>
                <a:alphaOff val="0"/>
                <a:tint val="35000"/>
                <a:satMod val="260000"/>
              </a:schemeClr>
            </a:gs>
            <a:gs pos="30000">
              <a:schemeClr val="accent3">
                <a:shade val="80000"/>
                <a:hueOff val="-176995"/>
                <a:satOff val="1802"/>
                <a:lumOff val="10814"/>
                <a:alphaOff val="0"/>
                <a:tint val="38000"/>
                <a:satMod val="260000"/>
              </a:schemeClr>
            </a:gs>
            <a:gs pos="75000">
              <a:schemeClr val="accent3">
                <a:shade val="80000"/>
                <a:hueOff val="-176995"/>
                <a:satOff val="1802"/>
                <a:lumOff val="10814"/>
                <a:alphaOff val="0"/>
                <a:tint val="55000"/>
                <a:satMod val="255000"/>
              </a:schemeClr>
            </a:gs>
            <a:gs pos="100000">
              <a:schemeClr val="accent3">
                <a:shade val="80000"/>
                <a:hueOff val="-176995"/>
                <a:satOff val="1802"/>
                <a:lumOff val="10814"/>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Up-to-date data</a:t>
          </a:r>
          <a:endParaRPr lang="en-GB" sz="2000" kern="1200" dirty="0">
            <a:latin typeface="Verdana" pitchFamily="34" charset="0"/>
            <a:ea typeface="Verdana" pitchFamily="34" charset="0"/>
            <a:cs typeface="Verdana" pitchFamily="34" charset="0"/>
          </a:endParaRPr>
        </a:p>
      </dsp:txBody>
      <dsp:txXfrm>
        <a:off x="2550258" y="1167064"/>
        <a:ext cx="1462709" cy="654128"/>
      </dsp:txXfrm>
    </dsp:sp>
    <dsp:sp modelId="{CB9B5582-BCAA-4A64-A460-FD6F44501AB5}">
      <dsp:nvSpPr>
        <dsp:cNvPr id="0" name=""/>
        <dsp:cNvSpPr/>
      </dsp:nvSpPr>
      <dsp:spPr>
        <a:xfrm>
          <a:off x="3970164" y="1450011"/>
          <a:ext cx="1842745" cy="230808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353989"/>
              <a:satOff val="3604"/>
              <a:lumOff val="2162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Pricing decision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Offers</a:t>
          </a:r>
          <a:endParaRPr lang="en-GB" sz="2000" kern="1200" dirty="0">
            <a:latin typeface="Verdana" pitchFamily="34" charset="0"/>
            <a:ea typeface="Verdana" pitchFamily="34" charset="0"/>
            <a:cs typeface="Verdana" pitchFamily="34" charset="0"/>
          </a:endParaRPr>
        </a:p>
      </dsp:txBody>
      <dsp:txXfrm>
        <a:off x="3970164" y="1450011"/>
        <a:ext cx="1842745" cy="1813495"/>
      </dsp:txXfrm>
    </dsp:sp>
    <dsp:sp modelId="{1CC83A17-19AF-4FF7-9775-B61FFEBAF927}">
      <dsp:nvSpPr>
        <dsp:cNvPr id="0" name=""/>
        <dsp:cNvSpPr/>
      </dsp:nvSpPr>
      <dsp:spPr>
        <a:xfrm rot="1306045">
          <a:off x="4555311" y="2854805"/>
          <a:ext cx="2326735" cy="2326735"/>
        </a:xfrm>
        <a:prstGeom prst="leftCircularArrow">
          <a:avLst>
            <a:gd name="adj1" fmla="val 1608"/>
            <a:gd name="adj2" fmla="val 190923"/>
            <a:gd name="adj3" fmla="val 150037"/>
            <a:gd name="adj4" fmla="val 7208092"/>
            <a:gd name="adj5" fmla="val 1876"/>
          </a:avLst>
        </a:prstGeom>
        <a:gradFill rotWithShape="0">
          <a:gsLst>
            <a:gs pos="0">
              <a:schemeClr val="accent3">
                <a:shade val="90000"/>
                <a:hueOff val="-531361"/>
                <a:satOff val="5862"/>
                <a:lumOff val="29832"/>
                <a:alphaOff val="0"/>
                <a:tint val="35000"/>
                <a:satMod val="260000"/>
              </a:schemeClr>
            </a:gs>
            <a:gs pos="30000">
              <a:schemeClr val="accent3">
                <a:shade val="90000"/>
                <a:hueOff val="-531361"/>
                <a:satOff val="5862"/>
                <a:lumOff val="29832"/>
                <a:alphaOff val="0"/>
                <a:tint val="38000"/>
                <a:satMod val="260000"/>
              </a:schemeClr>
            </a:gs>
            <a:gs pos="75000">
              <a:schemeClr val="accent3">
                <a:shade val="90000"/>
                <a:hueOff val="-531361"/>
                <a:satOff val="5862"/>
                <a:lumOff val="29832"/>
                <a:alphaOff val="0"/>
                <a:tint val="55000"/>
                <a:satMod val="255000"/>
              </a:schemeClr>
            </a:gs>
            <a:gs pos="100000">
              <a:schemeClr val="accent3">
                <a:shade val="90000"/>
                <a:hueOff val="-531361"/>
                <a:satOff val="5862"/>
                <a:lumOff val="29832"/>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0CEAB19C-9093-4D91-9A9F-E3AFF0379410}">
      <dsp:nvSpPr>
        <dsp:cNvPr id="0" name=""/>
        <dsp:cNvSpPr/>
      </dsp:nvSpPr>
      <dsp:spPr>
        <a:xfrm>
          <a:off x="4191744" y="3197079"/>
          <a:ext cx="1873917" cy="1155372"/>
        </a:xfrm>
        <a:prstGeom prst="roundRect">
          <a:avLst>
            <a:gd name="adj" fmla="val 10000"/>
          </a:avLst>
        </a:prstGeom>
        <a:gradFill rotWithShape="0">
          <a:gsLst>
            <a:gs pos="0">
              <a:schemeClr val="accent3">
                <a:shade val="80000"/>
                <a:hueOff val="-353989"/>
                <a:satOff val="3604"/>
                <a:lumOff val="21627"/>
                <a:alphaOff val="0"/>
                <a:tint val="35000"/>
                <a:satMod val="260000"/>
              </a:schemeClr>
            </a:gs>
            <a:gs pos="30000">
              <a:schemeClr val="accent3">
                <a:shade val="80000"/>
                <a:hueOff val="-353989"/>
                <a:satOff val="3604"/>
                <a:lumOff val="21627"/>
                <a:alphaOff val="0"/>
                <a:tint val="38000"/>
                <a:satMod val="260000"/>
              </a:schemeClr>
            </a:gs>
            <a:gs pos="75000">
              <a:schemeClr val="accent3">
                <a:shade val="80000"/>
                <a:hueOff val="-353989"/>
                <a:satOff val="3604"/>
                <a:lumOff val="21627"/>
                <a:alphaOff val="0"/>
                <a:tint val="55000"/>
                <a:satMod val="255000"/>
              </a:schemeClr>
            </a:gs>
            <a:gs pos="100000">
              <a:schemeClr val="accent3">
                <a:shade val="80000"/>
                <a:hueOff val="-353989"/>
                <a:satOff val="3604"/>
                <a:lumOff val="21627"/>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accent1"/>
              </a:solidFill>
              <a:latin typeface="Verdana" pitchFamily="34" charset="0"/>
              <a:ea typeface="Verdana" pitchFamily="34" charset="0"/>
              <a:cs typeface="Verdana" pitchFamily="34" charset="0"/>
              <a:sym typeface="Wingdings 3"/>
            </a:rPr>
            <a:t></a:t>
          </a:r>
          <a:r>
            <a:rPr lang="en-US" sz="2000" kern="1200" dirty="0" smtClean="0">
              <a:latin typeface="Verdana" pitchFamily="34" charset="0"/>
              <a:ea typeface="Verdana" pitchFamily="34" charset="0"/>
              <a:cs typeface="Verdana" pitchFamily="34" charset="0"/>
            </a:rPr>
            <a:t>Competition</a:t>
          </a:r>
          <a:endParaRPr lang="en-GB" sz="2000" kern="1200" dirty="0">
            <a:latin typeface="Verdana" pitchFamily="34" charset="0"/>
            <a:ea typeface="Verdana" pitchFamily="34" charset="0"/>
            <a:cs typeface="Verdana" pitchFamily="34" charset="0"/>
          </a:endParaRPr>
        </a:p>
      </dsp:txBody>
      <dsp:txXfrm>
        <a:off x="4191744" y="3197079"/>
        <a:ext cx="1873917" cy="1155372"/>
      </dsp:txXfrm>
    </dsp:sp>
    <dsp:sp modelId="{C1013574-CDEC-40AB-A0D6-DD75AAF954A2}">
      <dsp:nvSpPr>
        <dsp:cNvPr id="0" name=""/>
        <dsp:cNvSpPr/>
      </dsp:nvSpPr>
      <dsp:spPr>
        <a:xfrm>
          <a:off x="6034767" y="1454663"/>
          <a:ext cx="2125892" cy="22730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530984"/>
              <a:satOff val="5406"/>
              <a:lumOff val="324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Efficiency</a:t>
          </a:r>
          <a:endParaRPr lang="en-GB" sz="2000" b="0" kern="1200" dirty="0">
            <a:solidFill>
              <a:schemeClr val="accent1">
                <a:lumMod val="75000"/>
              </a:schemeClr>
            </a:solidFill>
            <a:latin typeface="Verdana" pitchFamily="34" charset="0"/>
            <a:ea typeface="Verdana" pitchFamily="34" charset="0"/>
            <a:cs typeface="Verdana" pitchFamily="34" charset="0"/>
          </a:endParaRPr>
        </a:p>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Profit</a:t>
          </a:r>
          <a:endParaRPr lang="en-GB" sz="2000" kern="1200" dirty="0">
            <a:latin typeface="Verdana" pitchFamily="34" charset="0"/>
            <a:ea typeface="Verdana" pitchFamily="34" charset="0"/>
            <a:cs typeface="Verdana" pitchFamily="34" charset="0"/>
          </a:endParaRPr>
        </a:p>
      </dsp:txBody>
      <dsp:txXfrm>
        <a:off x="6034767" y="1941751"/>
        <a:ext cx="2125892" cy="1785988"/>
      </dsp:txXfrm>
    </dsp:sp>
    <dsp:sp modelId="{E106F787-B76E-4365-AB6A-20DE80369A24}">
      <dsp:nvSpPr>
        <dsp:cNvPr id="0" name=""/>
        <dsp:cNvSpPr/>
      </dsp:nvSpPr>
      <dsp:spPr>
        <a:xfrm>
          <a:off x="7061897" y="930778"/>
          <a:ext cx="1245577" cy="751160"/>
        </a:xfrm>
        <a:prstGeom prst="roundRect">
          <a:avLst>
            <a:gd name="adj" fmla="val 10000"/>
          </a:avLst>
        </a:prstGeom>
        <a:gradFill rotWithShape="0">
          <a:gsLst>
            <a:gs pos="0">
              <a:schemeClr val="accent3">
                <a:shade val="80000"/>
                <a:hueOff val="-530984"/>
                <a:satOff val="5406"/>
                <a:lumOff val="32441"/>
                <a:alphaOff val="0"/>
                <a:tint val="35000"/>
                <a:satMod val="260000"/>
              </a:schemeClr>
            </a:gs>
            <a:gs pos="30000">
              <a:schemeClr val="accent3">
                <a:shade val="80000"/>
                <a:hueOff val="-530984"/>
                <a:satOff val="5406"/>
                <a:lumOff val="32441"/>
                <a:alphaOff val="0"/>
                <a:tint val="38000"/>
                <a:satMod val="260000"/>
              </a:schemeClr>
            </a:gs>
            <a:gs pos="75000">
              <a:schemeClr val="accent3">
                <a:shade val="80000"/>
                <a:hueOff val="-530984"/>
                <a:satOff val="5406"/>
                <a:lumOff val="32441"/>
                <a:alphaOff val="0"/>
                <a:tint val="55000"/>
                <a:satMod val="255000"/>
              </a:schemeClr>
            </a:gs>
            <a:gs pos="100000">
              <a:schemeClr val="accent3">
                <a:shade val="80000"/>
                <a:hueOff val="-530984"/>
                <a:satOff val="5406"/>
                <a:lumOff val="32441"/>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Profit</a:t>
          </a:r>
          <a:endParaRPr lang="en-GB" sz="2000" kern="1200" dirty="0">
            <a:latin typeface="Verdana" pitchFamily="34" charset="0"/>
            <a:ea typeface="Verdana" pitchFamily="34" charset="0"/>
            <a:cs typeface="Verdana" pitchFamily="34" charset="0"/>
          </a:endParaRPr>
        </a:p>
      </dsp:txBody>
      <dsp:txXfrm>
        <a:off x="7061897" y="930778"/>
        <a:ext cx="1245577" cy="75116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327295" y="329812"/>
          <a:ext cx="2181969" cy="152737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API</a:t>
          </a:r>
          <a:endParaRPr lang="en-GB" sz="2000" kern="1200" dirty="0">
            <a:latin typeface="Verdana" pitchFamily="34" charset="0"/>
            <a:ea typeface="Verdana" pitchFamily="34" charset="0"/>
            <a:cs typeface="Verdana" pitchFamily="34" charset="0"/>
          </a:endParaRPr>
        </a:p>
      </dsp:txBody>
      <dsp:txXfrm rot="5400000">
        <a:off x="-327295" y="329812"/>
        <a:ext cx="2181969" cy="1527378"/>
      </dsp:txXfrm>
    </dsp:sp>
    <dsp:sp modelId="{9DBC1FAE-CD4F-4DF1-82E7-D22376666C48}">
      <dsp:nvSpPr>
        <dsp:cNvPr id="0" name=""/>
        <dsp:cNvSpPr/>
      </dsp:nvSpPr>
      <dsp:spPr>
        <a:xfrm rot="5400000">
          <a:off x="3978849" y="-2448953"/>
          <a:ext cx="1418279" cy="63212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Selling Processed Data</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Library to access Aggregated Data</a:t>
          </a:r>
          <a:endParaRPr lang="en-GB" sz="2000" kern="1200" dirty="0">
            <a:latin typeface="Verdana" pitchFamily="34" charset="0"/>
            <a:ea typeface="Verdana" pitchFamily="34" charset="0"/>
            <a:cs typeface="Verdana" pitchFamily="34" charset="0"/>
          </a:endParaRPr>
        </a:p>
      </dsp:txBody>
      <dsp:txXfrm rot="5400000">
        <a:off x="3978849" y="-2448953"/>
        <a:ext cx="1418279" cy="6321221"/>
      </dsp:txXfrm>
    </dsp:sp>
    <dsp:sp modelId="{3099C170-7D3F-435C-930C-00F4F4CD94B1}">
      <dsp:nvSpPr>
        <dsp:cNvPr id="0" name=""/>
        <dsp:cNvSpPr/>
      </dsp:nvSpPr>
      <dsp:spPr>
        <a:xfrm rot="5400000">
          <a:off x="-327295" y="2322410"/>
          <a:ext cx="2181969" cy="152737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a:t>
          </a:r>
          <a:endParaRPr lang="en-GB" sz="2000" kern="1200" dirty="0">
            <a:latin typeface="Verdana" pitchFamily="34" charset="0"/>
            <a:ea typeface="Verdana" pitchFamily="34" charset="0"/>
            <a:cs typeface="Verdana" pitchFamily="34" charset="0"/>
          </a:endParaRPr>
        </a:p>
      </dsp:txBody>
      <dsp:txXfrm rot="5400000">
        <a:off x="-327295" y="2322410"/>
        <a:ext cx="2181969" cy="1527378"/>
      </dsp:txXfrm>
    </dsp:sp>
    <dsp:sp modelId="{7CE730CF-31E9-4BA5-99CF-4586A9F9D406}">
      <dsp:nvSpPr>
        <dsp:cNvPr id="0" name=""/>
        <dsp:cNvSpPr/>
      </dsp:nvSpPr>
      <dsp:spPr>
        <a:xfrm rot="5400000">
          <a:off x="3978849" y="-409949"/>
          <a:ext cx="1418279" cy="632122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analytic service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Utilize solution team to solve customer </a:t>
          </a:r>
          <a:endParaRPr lang="en-GB" sz="2000" kern="1200" dirty="0">
            <a:latin typeface="Verdana" pitchFamily="34" charset="0"/>
            <a:ea typeface="Verdana" pitchFamily="34" charset="0"/>
            <a:cs typeface="Verdana" pitchFamily="34" charset="0"/>
          </a:endParaRPr>
        </a:p>
      </dsp:txBody>
      <dsp:txXfrm rot="5400000">
        <a:off x="3978849" y="-409949"/>
        <a:ext cx="1418279" cy="6321221"/>
      </dsp:txXfrm>
    </dsp:sp>
    <dsp:sp modelId="{4F8956A6-4C85-41BA-92DD-A68171DBD073}">
      <dsp:nvSpPr>
        <dsp:cNvPr id="0" name=""/>
        <dsp:cNvSpPr/>
      </dsp:nvSpPr>
      <dsp:spPr>
        <a:xfrm rot="5400000">
          <a:off x="-327295" y="4315008"/>
          <a:ext cx="2181969" cy="152737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R&amp;D</a:t>
          </a:r>
          <a:endParaRPr lang="en-GB" sz="2000" kern="1200" dirty="0">
            <a:latin typeface="Verdana" pitchFamily="34" charset="0"/>
            <a:ea typeface="Verdana" pitchFamily="34" charset="0"/>
            <a:cs typeface="Verdana" pitchFamily="34" charset="0"/>
          </a:endParaRPr>
        </a:p>
      </dsp:txBody>
      <dsp:txXfrm rot="5400000">
        <a:off x="-327295" y="4315008"/>
        <a:ext cx="2181969" cy="1527378"/>
      </dsp:txXfrm>
    </dsp:sp>
    <dsp:sp modelId="{EF841E09-3663-422E-BB9A-B6ADB1B86C6C}">
      <dsp:nvSpPr>
        <dsp:cNvPr id="0" name=""/>
        <dsp:cNvSpPr/>
      </dsp:nvSpPr>
      <dsp:spPr>
        <a:xfrm rot="5400000">
          <a:off x="3969557" y="1575543"/>
          <a:ext cx="1418279" cy="632122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Possible solution for firms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potential threat</a:t>
          </a:r>
          <a:endParaRPr lang="en-GB" sz="2000" kern="1200" dirty="0">
            <a:latin typeface="Verdana" pitchFamily="34" charset="0"/>
            <a:ea typeface="Verdana" pitchFamily="34" charset="0"/>
            <a:cs typeface="Verdana" pitchFamily="34" charset="0"/>
          </a:endParaRPr>
        </a:p>
      </dsp:txBody>
      <dsp:txXfrm rot="5400000">
        <a:off x="3969557" y="1575543"/>
        <a:ext cx="1418279" cy="632122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318A7B3-BB0D-42F2-ABCD-CFBEDF4D3EB6}" type="datetimeFigureOut">
              <a:rPr lang="en-GB"/>
              <a:pPr>
                <a:defRPr/>
              </a:pPr>
              <a:t>06/01/2016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D137908-51D8-49E3-BFA2-25096B02BCD6}"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lookbook.adage.com/Digital-Technology/bluekai"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lookbook.adage.com/Digital-Technology/Tur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lookbook.adage.com/Digital-Technology/Experia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pitneybowes.com/us/location-intelligence-software/mapinfo-suite.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5451C47-8FAC-4185-913B-AF36DC56B116}" type="slidenum">
              <a:rPr lang="en-US"/>
              <a:pPr/>
              <a:t>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“Increasingly, people are watching television on their </a:t>
            </a:r>
            <a:r>
              <a:rPr lang="en-US" dirty="0" err="1" smtClean="0"/>
              <a:t>smartphones</a:t>
            </a:r>
            <a:r>
              <a:rPr lang="en-US" dirty="0" smtClean="0"/>
              <a:t> and tablet computers, and they want to be continuously connected socially while watching</a:t>
            </a:r>
            <a:r>
              <a:rPr lang="zh-CN" altLang="en-US" dirty="0" smtClean="0"/>
              <a:t>”</a:t>
            </a:r>
            <a:endParaRPr lang="en-US" altLang="zh-CN" dirty="0" smtClean="0"/>
          </a:p>
          <a:p>
            <a:r>
              <a:rPr lang="en-US" dirty="0" smtClean="0"/>
              <a:t>“Rather than just watching TV, they want to chat with friends about which shows they’re watching and have a deeper relationship with the shows they are watching.</a:t>
            </a:r>
          </a:p>
          <a:p>
            <a:r>
              <a:rPr lang="en-US" dirty="0" smtClean="0"/>
              <a:t>“For example, someone might want to instantly find out the name of a song playing on a TV commercial, but without having to search for it on the Internet.”  or the searching</a:t>
            </a:r>
            <a:r>
              <a:rPr lang="en-US" baseline="0" dirty="0" smtClean="0"/>
              <a:t> the product of that commercial, or searching other information about the show plots.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Verdana" pitchFamily="34" charset="0"/>
                <a:ea typeface="Verdana" pitchFamily="34" charset="0"/>
                <a:cs typeface="Verdana" pitchFamily="34" charset="0"/>
              </a:rPr>
              <a:t>In 2010,</a:t>
            </a:r>
            <a:r>
              <a:rPr lang="en-US" baseline="0"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started developing a new version of its application that could be fully integrated to work with the AT&amp;T U-verse TV receivers.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Once an application is associated with the receiver, it can send remote-control commands, receive updated data on specific shows being watched, detect channel changes, and direct the receiver to display relevant and compatible content from hosted URLs. </a:t>
            </a:r>
            <a:endParaRPr lang="en-GB" dirty="0" smtClean="0">
              <a:latin typeface="Verdana" pitchFamily="34" charset="0"/>
              <a:ea typeface="Verdana" pitchFamily="34" charset="0"/>
              <a:cs typeface="Verdana" pitchFamily="34" charset="0"/>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Provides tools to create a complementary experience to the U-verse TV service, including remote control, TV metadata detection, and the ability to use the TV as an alternate display.</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Gives users a fully connected, interactive experience. </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Offers strong support.</a:t>
            </a:r>
            <a:endParaRPr lang="en-GB" sz="1200" dirty="0" smtClean="0">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Verizon Wireless exposes a range of Network APIs that allow partners and third party application developers to design applications using Verizon’s network capabilities.</a:t>
            </a:r>
          </a:p>
          <a:p>
            <a:r>
              <a:rPr lang="en-US" sz="1200" b="1" kern="1200" baseline="0" dirty="0" smtClean="0">
                <a:solidFill>
                  <a:schemeClr val="tx1"/>
                </a:solidFill>
                <a:latin typeface="+mn-lt"/>
                <a:ea typeface="+mn-ea"/>
                <a:cs typeface="+mn-cs"/>
              </a:rPr>
              <a:t>Basically, Verizon provides </a:t>
            </a:r>
            <a:endParaRPr lang="en-GB" sz="1200" kern="1200" baseline="0" dirty="0" smtClean="0">
              <a:solidFill>
                <a:schemeClr val="tx1"/>
              </a:solidFill>
              <a:latin typeface="+mn-lt"/>
              <a:ea typeface="+mn-ea"/>
              <a:cs typeface="+mn-cs"/>
            </a:endParaRPr>
          </a:p>
          <a:p>
            <a:r>
              <a:rPr lang="en-GB" sz="1200" b="1" kern="1200" baseline="0" dirty="0" smtClean="0">
                <a:solidFill>
                  <a:schemeClr val="tx1"/>
                </a:solidFill>
                <a:latin typeface="+mn-lt"/>
                <a:ea typeface="+mn-ea"/>
                <a:cs typeface="+mn-cs"/>
              </a:rPr>
              <a:t>» Location APIs support; </a:t>
            </a:r>
          </a:p>
          <a:p>
            <a:r>
              <a:rPr lang="en-US" sz="1200" b="1" kern="1200" baseline="0" dirty="0" smtClean="0">
                <a:solidFill>
                  <a:schemeClr val="tx1"/>
                </a:solidFill>
                <a:latin typeface="+mn-lt"/>
                <a:ea typeface="+mn-ea"/>
                <a:cs typeface="+mn-cs"/>
              </a:rPr>
              <a:t>» Granular (precise) or AGPS location; and </a:t>
            </a:r>
          </a:p>
          <a:p>
            <a:r>
              <a:rPr lang="en-GB" sz="1200" b="1" kern="1200" baseline="0" dirty="0" smtClean="0">
                <a:solidFill>
                  <a:schemeClr val="tx1"/>
                </a:solidFill>
                <a:latin typeface="+mn-lt"/>
                <a:ea typeface="+mn-ea"/>
                <a:cs typeface="+mn-cs"/>
              </a:rPr>
              <a:t>» Coarse (cell ID-based) location. </a:t>
            </a:r>
          </a:p>
          <a:p>
            <a:r>
              <a:rPr lang="en-US" sz="1200" b="1" kern="1200" baseline="0" dirty="0" smtClean="0">
                <a:solidFill>
                  <a:schemeClr val="tx1"/>
                </a:solidFill>
                <a:latin typeface="+mn-lt"/>
                <a:ea typeface="+mn-ea"/>
                <a:cs typeface="+mn-cs"/>
              </a:rPr>
              <a:t>» Messaging APIs support send, receive and delivery receipt to Verizon wireless subscribers; and </a:t>
            </a:r>
          </a:p>
          <a:p>
            <a:r>
              <a:rPr lang="en-US" sz="1200" b="1" kern="1200" baseline="0" dirty="0" smtClean="0">
                <a:solidFill>
                  <a:schemeClr val="tx1"/>
                </a:solidFill>
                <a:latin typeface="+mn-lt"/>
                <a:ea typeface="+mn-ea"/>
                <a:cs typeface="+mn-cs"/>
              </a:rPr>
              <a:t>» Admin APIs support aggregator and enterprise features. </a:t>
            </a:r>
          </a:p>
          <a:p>
            <a:endParaRPr lang="en-US" sz="1200" b="1"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24</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TechnoCom</a:t>
            </a:r>
            <a:r>
              <a:rPr lang="en-US" sz="1200" b="0" i="0" kern="1200" baseline="0" dirty="0" smtClean="0">
                <a:solidFill>
                  <a:schemeClr val="tx1"/>
                </a:solidFill>
                <a:latin typeface="+mn-lt"/>
                <a:ea typeface="+mn-ea"/>
                <a:cs typeface="+mn-cs"/>
              </a:rPr>
              <a:t> is a</a:t>
            </a:r>
            <a:r>
              <a:rPr lang="en-US" sz="1200" b="0" i="0" kern="1200" dirty="0" smtClean="0">
                <a:solidFill>
                  <a:schemeClr val="tx1"/>
                </a:solidFill>
                <a:latin typeface="+mn-lt"/>
                <a:ea typeface="+mn-ea"/>
                <a:cs typeface="+mn-cs"/>
              </a:rPr>
              <a:t> leading provider of products</a:t>
            </a:r>
            <a:r>
              <a:rPr lang="en-US" dirty="0" smtClean="0"/>
              <a:t/>
            </a:r>
            <a:br>
              <a:rPr lang="en-US" dirty="0" smtClean="0"/>
            </a:br>
            <a:r>
              <a:rPr lang="en-US" sz="1200" b="0" i="0" kern="1200" dirty="0" smtClean="0">
                <a:solidFill>
                  <a:schemeClr val="tx1"/>
                </a:solidFill>
                <a:latin typeface="+mn-lt"/>
                <a:ea typeface="+mn-ea"/>
                <a:cs typeface="+mn-cs"/>
              </a:rPr>
              <a:t>and services to</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deliver wireless and </a:t>
            </a:r>
            <a:r>
              <a:rPr lang="en-US" dirty="0" smtClean="0"/>
              <a:t/>
            </a:r>
            <a:br>
              <a:rPr lang="en-US" dirty="0" smtClean="0"/>
            </a:br>
            <a:r>
              <a:rPr lang="en-US" sz="1200" b="0" i="0" kern="1200" dirty="0" smtClean="0">
                <a:solidFill>
                  <a:schemeClr val="tx1"/>
                </a:solidFill>
                <a:latin typeface="+mn-lt"/>
                <a:ea typeface="+mn-ea"/>
                <a:cs typeface="+mn-cs"/>
              </a:rPr>
              <a:t>location-based services</a:t>
            </a:r>
            <a:r>
              <a:rPr lang="en-US" sz="1200" b="0" i="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applications. </a:t>
            </a:r>
          </a:p>
          <a:p>
            <a:r>
              <a:rPr lang="en-US" sz="1200" kern="1200" baseline="0" dirty="0" smtClean="0">
                <a:solidFill>
                  <a:schemeClr val="tx1"/>
                </a:solidFill>
                <a:latin typeface="+mn-lt"/>
                <a:ea typeface="+mn-ea"/>
                <a:cs typeface="+mn-cs"/>
              </a:rPr>
              <a:t>The concept of the “location enhanced” call center and IVR is simple, customer services use the knowledge of the caller’s location to improve the services delivered, resulting in a faster, more economical, and better customer experience, Figure 4 shows some of the use cases: </a:t>
            </a:r>
          </a:p>
          <a:p>
            <a:r>
              <a:rPr lang="en-US" sz="1200" b="1" kern="1200" baseline="0" dirty="0" smtClean="0">
                <a:solidFill>
                  <a:schemeClr val="tx1"/>
                </a:solidFill>
                <a:latin typeface="+mn-lt"/>
                <a:ea typeface="+mn-ea"/>
                <a:cs typeface="+mn-cs"/>
              </a:rPr>
              <a:t>» Helping callers even when they don’t know where they are to reduce costly dispatch mistakes and to substantially reduce the costs of customer service time by reducing service call duration. </a:t>
            </a:r>
          </a:p>
          <a:p>
            <a:r>
              <a:rPr lang="en-US" sz="1200" b="1" kern="1200" baseline="0" dirty="0" smtClean="0">
                <a:solidFill>
                  <a:schemeClr val="tx1"/>
                </a:solidFill>
                <a:latin typeface="+mn-lt"/>
                <a:ea typeface="+mn-ea"/>
                <a:cs typeface="+mn-cs"/>
              </a:rPr>
              <a:t>» Automatically routing calls made to a central number to the local point of sale to leverage the personal service from local stores and franchises to close more sales and deliver better service. </a:t>
            </a:r>
          </a:p>
          <a:p>
            <a:r>
              <a:rPr lang="en-US" sz="1200" b="1" kern="1200" baseline="0" dirty="0" smtClean="0">
                <a:solidFill>
                  <a:schemeClr val="tx1"/>
                </a:solidFill>
                <a:latin typeface="+mn-lt"/>
                <a:ea typeface="+mn-ea"/>
                <a:cs typeface="+mn-cs"/>
              </a:rPr>
              <a:t>» Reducing the hassle and time in answering the question “Where are you?” to realize service provider cost savings and improve customer satisfaction. </a:t>
            </a:r>
          </a:p>
          <a:p>
            <a:endParaRPr lang="en-US"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when someone breaks down and calls roadside assistance, the IVR will confirm it is OK to get the person’s location for only that call. As the agent has the location information, time is saved and human error is removed. Then when the truck is scheduled, an SMS is sent to the person with the truck’s estimated time of arrival and contact information, which further saves call center agent time. The savings enabled by the location and messaging API can be in the order of tens of dollars per event, so the API charges are negligible. The difference in value between the wholesale business of exposing APIs and delivering value to businesses highlights an important consideration for CSPs. As they expose APIs, they are enabling innovation, but the business models created on top of the APIs is where significant value is created. </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26</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Smart Steps processes the “Big Data” created by the mobile network then analyses trends and patterns within the data to help understand more about consumer </a:t>
            </a:r>
            <a:r>
              <a:rPr lang="en-US" sz="1200" b="0" i="0" kern="1200" dirty="0" err="1" smtClean="0">
                <a:solidFill>
                  <a:schemeClr val="tx1"/>
                </a:solidFill>
                <a:latin typeface="+mn-lt"/>
                <a:ea typeface="+mn-ea"/>
                <a:cs typeface="+mn-cs"/>
              </a:rPr>
              <a:t>behaviour</a:t>
            </a:r>
            <a:r>
              <a:rPr lang="en-US" sz="1200" b="0" i="0" kern="1200" dirty="0" smtClean="0">
                <a:solidFill>
                  <a:schemeClr val="tx1"/>
                </a:solidFill>
                <a:latin typeface="+mn-lt"/>
                <a:ea typeface="+mn-ea"/>
                <a:cs typeface="+mn-cs"/>
              </a:rPr>
              <a:t> including</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29</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err="1" smtClean="0">
                <a:latin typeface="Verdana" pitchFamily="34" charset="0"/>
                <a:ea typeface="Verdana" pitchFamily="34" charset="0"/>
                <a:cs typeface="Verdana" pitchFamily="34" charset="0"/>
              </a:rPr>
              <a:t>Telefonica</a:t>
            </a:r>
            <a:r>
              <a:rPr lang="en-US" sz="1200" dirty="0" smtClean="0">
                <a:latin typeface="Verdana" pitchFamily="34" charset="0"/>
                <a:ea typeface="Verdana" pitchFamily="34" charset="0"/>
                <a:cs typeface="Verdana" pitchFamily="34" charset="0"/>
              </a:rPr>
              <a:t> uses Smart Steps to :</a:t>
            </a:r>
          </a:p>
          <a:p>
            <a:pPr eaLnBrk="1" hangingPunct="1">
              <a:spcBef>
                <a:spcPct val="0"/>
              </a:spcBef>
            </a:pPr>
            <a:endParaRPr lang="en-US" dirty="0" smtClean="0"/>
          </a:p>
          <a:p>
            <a:pPr eaLnBrk="1" hangingPunct="1">
              <a:spcBef>
                <a:spcPct val="0"/>
              </a:spcBef>
            </a:pPr>
            <a:r>
              <a:rPr lang="en-US" dirty="0" smtClean="0"/>
              <a:t>Measure/ Compare/ Understand what factors influences number of </a:t>
            </a:r>
            <a:r>
              <a:rPr lang="en-US" dirty="0" err="1" smtClean="0"/>
              <a:t>ppl</a:t>
            </a:r>
            <a:r>
              <a:rPr lang="en-US" dirty="0" smtClean="0"/>
              <a:t> visiting a location at any time</a:t>
            </a:r>
          </a:p>
          <a:p>
            <a:pPr eaLnBrk="1" hangingPunct="1">
              <a:spcBef>
                <a:spcPct val="0"/>
              </a:spcBef>
            </a:pPr>
            <a:r>
              <a:rPr lang="en-US" dirty="0" smtClean="0"/>
              <a:t>Gains insights to tailor local offerings for existing stores &amp; determines </a:t>
            </a:r>
            <a:r>
              <a:rPr lang="en-US" b="1" dirty="0" smtClean="0"/>
              <a:t>best location </a:t>
            </a:r>
            <a:r>
              <a:rPr lang="en-US" dirty="0" smtClean="0"/>
              <a:t>and </a:t>
            </a:r>
            <a:r>
              <a:rPr lang="en-US" b="1" dirty="0" smtClean="0"/>
              <a:t>most appropriate formats </a:t>
            </a:r>
            <a:r>
              <a:rPr lang="en-US" dirty="0" smtClean="0"/>
              <a:t>for new stores.</a:t>
            </a:r>
            <a:endParaRPr lang="en-GB"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latin typeface="Verdana" pitchFamily="34" charset="0"/>
                <a:ea typeface="Verdana" pitchFamily="34" charset="0"/>
                <a:cs typeface="Verdana" pitchFamily="34" charset="0"/>
              </a:rPr>
              <a:t>Study the effectiveness of new </a:t>
            </a:r>
            <a:r>
              <a:rPr lang="en-US" sz="1200" dirty="0" err="1" smtClean="0">
                <a:latin typeface="Verdana" pitchFamily="34" charset="0"/>
                <a:ea typeface="Verdana" pitchFamily="34" charset="0"/>
                <a:cs typeface="Verdana" pitchFamily="34" charset="0"/>
              </a:rPr>
              <a:t>policies.</a:t>
            </a:r>
            <a:r>
              <a:rPr lang="en-US" dirty="0" err="1" smtClean="0"/>
              <a:t>Help</a:t>
            </a:r>
            <a:r>
              <a:rPr lang="en-US" dirty="0" smtClean="0"/>
              <a:t> government measures traffic after implementation of new rules. E.g. Free car parking, farmer markets or late night shopping.</a:t>
            </a:r>
          </a:p>
          <a:p>
            <a:pPr eaLnBrk="1" hangingPunct="1">
              <a:spcBef>
                <a:spcPct val="0"/>
              </a:spcBef>
            </a:pPr>
            <a:endParaRPr lang="en-GB"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426676-AC77-4E2B-A5FA-5FF56E4F5A2B}" type="slidenum">
              <a:rPr lang="en-GB" smtClean="0"/>
              <a:pPr/>
              <a:t>30</a:t>
            </a:fld>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31</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O2 Retail approached the Smart Step team to find out</a:t>
            </a:r>
          </a:p>
          <a:p>
            <a:pPr eaLnBrk="1" hangingPunct="1"/>
            <a:r>
              <a:rPr lang="en-US" dirty="0" smtClean="0"/>
              <a:t>if they could provide data to support the theory that the</a:t>
            </a:r>
          </a:p>
          <a:p>
            <a:pPr eaLnBrk="1" hangingPunct="1"/>
            <a:r>
              <a:rPr lang="en-US" dirty="0" err="1" smtClean="0"/>
              <a:t>Swindon</a:t>
            </a:r>
            <a:r>
              <a:rPr lang="en-US" dirty="0" smtClean="0"/>
              <a:t> store was underperforming for its location.</a:t>
            </a:r>
            <a:endParaRPr lang="en-GB"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32</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4CB302-90ED-49F9-A2CF-C1FA300B7F47}" type="slidenum">
              <a:rPr lang="en-GB" smtClean="0"/>
              <a:pPr/>
              <a:t>10</a:t>
            </a:fld>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GB" b="1" dirty="0" smtClean="0"/>
              <a:t>Smart Steps uses </a:t>
            </a:r>
            <a:r>
              <a:rPr lang="en-GB" b="1" dirty="0" err="1" smtClean="0"/>
              <a:t>anonymised</a:t>
            </a:r>
            <a:endParaRPr lang="en-GB" b="1" dirty="0" smtClean="0"/>
          </a:p>
          <a:p>
            <a:pPr eaLnBrk="1" hangingPunct="1">
              <a:defRPr/>
            </a:pPr>
            <a:r>
              <a:rPr lang="en-GB" b="1" dirty="0" smtClean="0"/>
              <a:t>and aggregated mobile network</a:t>
            </a:r>
          </a:p>
          <a:p>
            <a:pPr eaLnBrk="1" hangingPunct="1">
              <a:defRPr/>
            </a:pPr>
            <a:r>
              <a:rPr lang="en-GB" b="1" dirty="0" smtClean="0"/>
              <a:t>data from O2’s 23 million</a:t>
            </a:r>
          </a:p>
          <a:p>
            <a:pPr eaLnBrk="1" hangingPunct="1">
              <a:defRPr/>
            </a:pPr>
            <a:r>
              <a:rPr lang="en-GB" b="1" dirty="0" smtClean="0"/>
              <a:t>customers. Instead of, traditional</a:t>
            </a:r>
          </a:p>
          <a:p>
            <a:pPr eaLnBrk="1" hangingPunct="1">
              <a:defRPr/>
            </a:pPr>
            <a:r>
              <a:rPr lang="en-US" dirty="0" smtClean="0"/>
              <a:t>data capture methods are based</a:t>
            </a:r>
          </a:p>
          <a:p>
            <a:pPr eaLnBrk="1" hangingPunct="1">
              <a:defRPr/>
            </a:pPr>
            <a:r>
              <a:rPr lang="en-GB" dirty="0" smtClean="0"/>
              <a:t>on occasional samples, modelled</a:t>
            </a:r>
          </a:p>
          <a:p>
            <a:pPr eaLnBrk="1" hangingPunct="1">
              <a:defRPr/>
            </a:pPr>
            <a:r>
              <a:rPr lang="en-US" dirty="0" smtClean="0"/>
              <a:t>or claimed </a:t>
            </a:r>
            <a:r>
              <a:rPr lang="en-US" dirty="0" err="1" smtClean="0"/>
              <a:t>behaviour</a:t>
            </a:r>
            <a:r>
              <a:rPr lang="en-US" dirty="0" smtClean="0"/>
              <a:t>, Smart Steps</a:t>
            </a:r>
          </a:p>
          <a:p>
            <a:pPr eaLnBrk="1" hangingPunct="1">
              <a:defRPr/>
            </a:pPr>
            <a:r>
              <a:rPr lang="en-US" dirty="0" smtClean="0"/>
              <a:t>takes billions of mobile events on its</a:t>
            </a:r>
          </a:p>
          <a:p>
            <a:pPr eaLnBrk="1" hangingPunct="1">
              <a:defRPr/>
            </a:pPr>
            <a:r>
              <a:rPr lang="en-US" dirty="0" smtClean="0"/>
              <a:t>network and extrapolates data to</a:t>
            </a:r>
          </a:p>
          <a:p>
            <a:pPr eaLnBrk="1" hangingPunct="1">
              <a:defRPr/>
            </a:pPr>
            <a:r>
              <a:rPr lang="en-US" dirty="0" smtClean="0"/>
              <a:t>provide insight representative of the</a:t>
            </a:r>
          </a:p>
          <a:p>
            <a:pPr eaLnBrk="1" hangingPunct="1">
              <a:defRPr/>
            </a:pPr>
            <a:r>
              <a:rPr lang="en-US" dirty="0" smtClean="0"/>
              <a:t>total population in each area.</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33</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b="1" dirty="0" smtClean="0"/>
              <a:t>We ended up with a really clear</a:t>
            </a:r>
          </a:p>
          <a:p>
            <a:pPr eaLnBrk="1" hangingPunct="1">
              <a:defRPr/>
            </a:pPr>
            <a:r>
              <a:rPr lang="en-GB" b="1" dirty="0" smtClean="0"/>
              <a:t>understanding of the store’s</a:t>
            </a:r>
          </a:p>
          <a:p>
            <a:pPr eaLnBrk="1" hangingPunct="1">
              <a:defRPr/>
            </a:pPr>
            <a:r>
              <a:rPr lang="en-US" b="1" dirty="0" smtClean="0"/>
              <a:t>catchment and the types of</a:t>
            </a:r>
          </a:p>
          <a:p>
            <a:pPr eaLnBrk="1" hangingPunct="1">
              <a:defRPr/>
            </a:pPr>
            <a:r>
              <a:rPr lang="en-US" b="1" dirty="0" smtClean="0"/>
              <a:t>customers we could expect to</a:t>
            </a:r>
          </a:p>
          <a:p>
            <a:pPr eaLnBrk="1" hangingPunct="1">
              <a:defRPr/>
            </a:pPr>
            <a:r>
              <a:rPr lang="en-US" b="1" dirty="0" smtClean="0"/>
              <a:t>see. Based on that, we sought board</a:t>
            </a:r>
          </a:p>
          <a:p>
            <a:pPr eaLnBrk="1" hangingPunct="1">
              <a:defRPr/>
            </a:pPr>
            <a:r>
              <a:rPr lang="en-US" dirty="0" smtClean="0"/>
              <a:t>approval for the business case for</a:t>
            </a:r>
          </a:p>
          <a:p>
            <a:pPr eaLnBrk="1" hangingPunct="1">
              <a:defRPr/>
            </a:pPr>
            <a:r>
              <a:rPr lang="en-GB" dirty="0" smtClean="0"/>
              <a:t>expansion. We proposed doubling</a:t>
            </a:r>
          </a:p>
          <a:p>
            <a:pPr eaLnBrk="1" hangingPunct="1">
              <a:defRPr/>
            </a:pPr>
            <a:r>
              <a:rPr lang="en-US" dirty="0" smtClean="0"/>
              <a:t>the size of the store by expanding</a:t>
            </a:r>
          </a:p>
          <a:p>
            <a:pPr eaLnBrk="1" hangingPunct="1">
              <a:defRPr/>
            </a:pPr>
            <a:r>
              <a:rPr lang="en-US" dirty="0" smtClean="0"/>
              <a:t>into an adjoining unit, and taking on</a:t>
            </a:r>
          </a:p>
          <a:p>
            <a:pPr eaLnBrk="1" hangingPunct="1">
              <a:defRPr/>
            </a:pPr>
            <a:r>
              <a:rPr lang="en-GB" dirty="0" smtClean="0"/>
              <a:t>more staff.”</a:t>
            </a:r>
          </a:p>
          <a:p>
            <a:pPr eaLnBrk="1" hangingPunct="1">
              <a:defRPr/>
            </a:pPr>
            <a:endParaRPr lang="en-US" dirty="0" smtClean="0"/>
          </a:p>
          <a:p>
            <a:pPr eaLnBrk="1" hangingPunct="1">
              <a:defRPr/>
            </a:pPr>
            <a:r>
              <a:rPr lang="en-US" b="1" dirty="0" smtClean="0"/>
              <a:t>Result: </a:t>
            </a:r>
            <a:r>
              <a:rPr lang="en-US" dirty="0" smtClean="0"/>
              <a:t>In the two months since the store’s</a:t>
            </a:r>
          </a:p>
          <a:p>
            <a:pPr eaLnBrk="1" hangingPunct="1">
              <a:defRPr/>
            </a:pPr>
            <a:r>
              <a:rPr lang="en-US" dirty="0" smtClean="0"/>
              <a:t>expansion and refit, </a:t>
            </a:r>
            <a:r>
              <a:rPr lang="en-US" b="1" dirty="0" smtClean="0"/>
              <a:t>footfall has</a:t>
            </a:r>
          </a:p>
          <a:p>
            <a:pPr eaLnBrk="1" hangingPunct="1">
              <a:defRPr/>
            </a:pPr>
            <a:r>
              <a:rPr lang="en-US" b="1" dirty="0" smtClean="0"/>
              <a:t>increased by 72% and total sales</a:t>
            </a:r>
          </a:p>
          <a:p>
            <a:pPr eaLnBrk="1" hangingPunct="1">
              <a:defRPr/>
            </a:pPr>
            <a:r>
              <a:rPr lang="en-US" b="1" dirty="0" smtClean="0"/>
              <a:t>are up 14% from the previous store</a:t>
            </a:r>
          </a:p>
          <a:p>
            <a:pPr eaLnBrk="1" hangingPunct="1">
              <a:defRPr/>
            </a:pPr>
            <a:r>
              <a:rPr lang="en-US" dirty="0" smtClean="0"/>
              <a:t>layout. </a:t>
            </a:r>
            <a:endParaRPr lang="en-GB" b="1"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34</a:t>
            </a:fld>
            <a:endParaRPr lang="en-GB"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36</a:t>
            </a:fld>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smtClean="0"/>
              <a:t>The challenge facing supermarkets that use this method and do not have loyalty schemes is one of targeting. For </a:t>
            </a:r>
            <a:r>
              <a:rPr lang="en-US" dirty="0" err="1" smtClean="0"/>
              <a:t>Morrisons</a:t>
            </a:r>
            <a:r>
              <a:rPr lang="en-US" dirty="0" smtClean="0"/>
              <a:t>, the decision of which post code areas to distribute the coupons to was based on mathematical </a:t>
            </a:r>
            <a:r>
              <a:rPr lang="en-US" dirty="0" err="1" smtClean="0"/>
              <a:t>modelling</a:t>
            </a:r>
            <a:r>
              <a:rPr lang="en-US" dirty="0" smtClean="0"/>
              <a:t>, so it was all estimated. </a:t>
            </a:r>
          </a:p>
          <a:p>
            <a:pPr eaLnBrk="1" hangingPunct="1">
              <a:defRPr/>
            </a:pPr>
            <a:r>
              <a:rPr lang="en-US" dirty="0" smtClean="0"/>
              <a:t>They also running the risk of sending coupons to people</a:t>
            </a:r>
            <a:r>
              <a:rPr lang="en-US" baseline="0" dirty="0" smtClean="0"/>
              <a:t> who were never going to use them, or only one time customer.</a:t>
            </a:r>
            <a:endParaRPr lang="en-US" dirty="0" smtClean="0"/>
          </a:p>
          <a:p>
            <a:pPr eaLnBrk="1" hangingPunct="1">
              <a:defRPr/>
            </a:pPr>
            <a:endParaRPr lang="en-US" dirty="0" smtClean="0"/>
          </a:p>
          <a:p>
            <a:pPr eaLnBrk="1" hangingPunct="1">
              <a:defRPr/>
            </a:pPr>
            <a:endParaRPr lang="en-US" dirty="0" smtClean="0"/>
          </a:p>
          <a:p>
            <a:pPr eaLnBrk="1" hangingPunct="1">
              <a:defRPr/>
            </a:pPr>
            <a:r>
              <a:rPr lang="en-US" dirty="0" smtClean="0"/>
              <a:t>“What Smart Steps offered us was a means to get real customer insight, instead of estimates. Using weighting and with </a:t>
            </a:r>
            <a:r>
              <a:rPr lang="en-US" dirty="0" err="1" smtClean="0"/>
              <a:t>Telefónica</a:t>
            </a:r>
            <a:r>
              <a:rPr lang="en-US" dirty="0" smtClean="0"/>
              <a:t> Dynamic Insight’s expertise, we could clearly see the best areas to target, and also the areas that we should avoid,” said Crawford. “There’s nothing else like Smart Steps on the market. Using its analysis of journey patterns, we could avoid sending coupons to households who already shop with us regularly, and combined with insight from gravity </a:t>
            </a:r>
            <a:r>
              <a:rPr lang="en-US" dirty="0" err="1" smtClean="0"/>
              <a:t>modelling</a:t>
            </a:r>
            <a:r>
              <a:rPr lang="en-US" dirty="0" smtClean="0"/>
              <a:t>, avoid targeting households in the direct vicinity of a competitor.” </a:t>
            </a:r>
            <a:r>
              <a:rPr lang="en-US" dirty="0" err="1" smtClean="0"/>
              <a:t>Morrisons</a:t>
            </a:r>
            <a:r>
              <a:rPr lang="en-US" dirty="0" smtClean="0"/>
              <a:t> decided to run a trial as part of a campaign in the South West of England. Of 11 million households, approximately 400,000 were targeted using insight from the team at </a:t>
            </a:r>
            <a:r>
              <a:rPr lang="en-US" dirty="0" err="1" smtClean="0"/>
              <a:t>Telefónica</a:t>
            </a:r>
            <a:r>
              <a:rPr lang="en-US" dirty="0" smtClean="0"/>
              <a:t> Dynamic Insights and Smart Steps. </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37</a:t>
            </a:fld>
            <a:endParaRPr lang="en-GB"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Using weighting and with </a:t>
            </a:r>
            <a:r>
              <a:rPr lang="en-US" sz="1200" kern="1200" baseline="0" dirty="0" err="1" smtClean="0">
                <a:solidFill>
                  <a:schemeClr val="tx1"/>
                </a:solidFill>
                <a:latin typeface="+mn-lt"/>
                <a:ea typeface="+mn-ea"/>
                <a:cs typeface="+mn-cs"/>
              </a:rPr>
              <a:t>Telefónica</a:t>
            </a:r>
            <a:r>
              <a:rPr lang="en-US" sz="1200" kern="1200" baseline="0" dirty="0" smtClean="0">
                <a:solidFill>
                  <a:schemeClr val="tx1"/>
                </a:solidFill>
                <a:latin typeface="+mn-lt"/>
                <a:ea typeface="+mn-ea"/>
                <a:cs typeface="+mn-cs"/>
              </a:rPr>
              <a:t> Dynamic Insight’s expertise, they could clearly see the best areas to target, and also the areas that</a:t>
            </a:r>
          </a:p>
          <a:p>
            <a:r>
              <a:rPr lang="en-US" sz="1200" kern="1200" baseline="0" dirty="0" smtClean="0">
                <a:solidFill>
                  <a:schemeClr val="tx1"/>
                </a:solidFill>
                <a:latin typeface="+mn-lt"/>
                <a:ea typeface="+mn-ea"/>
                <a:cs typeface="+mn-cs"/>
              </a:rPr>
              <a:t>they should avoid.</a:t>
            </a:r>
          </a:p>
          <a:p>
            <a:r>
              <a:rPr lang="en-US" sz="1200" kern="1200" baseline="0" dirty="0" smtClean="0">
                <a:solidFill>
                  <a:schemeClr val="tx1"/>
                </a:solidFill>
                <a:latin typeface="+mn-lt"/>
                <a:ea typeface="+mn-ea"/>
                <a:cs typeface="+mn-cs"/>
              </a:rPr>
              <a:t>Using journey patterns, they could send coupons to household who already shop with them regularly, and combined with insights from gravity </a:t>
            </a:r>
            <a:r>
              <a:rPr lang="en-US" sz="1200" kern="1200" baseline="0" dirty="0" err="1" smtClean="0">
                <a:solidFill>
                  <a:schemeClr val="tx1"/>
                </a:solidFill>
                <a:latin typeface="+mn-lt"/>
                <a:ea typeface="+mn-ea"/>
                <a:cs typeface="+mn-cs"/>
              </a:rPr>
              <a:t>modelling</a:t>
            </a:r>
            <a:r>
              <a:rPr lang="en-US" sz="1200" kern="1200" baseline="0" dirty="0" smtClean="0">
                <a:solidFill>
                  <a:schemeClr val="tx1"/>
                </a:solidFill>
                <a:latin typeface="+mn-lt"/>
                <a:ea typeface="+mn-ea"/>
                <a:cs typeface="+mn-cs"/>
              </a:rPr>
              <a:t>, avoid </a:t>
            </a:r>
            <a:r>
              <a:rPr lang="en-US" sz="1200" kern="1200" baseline="0" dirty="0" err="1" smtClean="0">
                <a:solidFill>
                  <a:schemeClr val="tx1"/>
                </a:solidFill>
                <a:latin typeface="+mn-lt"/>
                <a:ea typeface="+mn-ea"/>
                <a:cs typeface="+mn-cs"/>
              </a:rPr>
              <a:t>targetting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housholds</a:t>
            </a:r>
            <a:r>
              <a:rPr lang="en-US" sz="1200" kern="1200" baseline="0" dirty="0" smtClean="0">
                <a:solidFill>
                  <a:schemeClr val="tx1"/>
                </a:solidFill>
                <a:latin typeface="+mn-lt"/>
                <a:ea typeface="+mn-ea"/>
                <a:cs typeface="+mn-cs"/>
              </a:rPr>
              <a:t> in the direct vicinity of a competitor.</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Morrisons</a:t>
            </a:r>
            <a:r>
              <a:rPr lang="en-US" sz="1200" kern="1200" baseline="0" dirty="0" smtClean="0">
                <a:solidFill>
                  <a:schemeClr val="tx1"/>
                </a:solidFill>
                <a:latin typeface="+mn-lt"/>
                <a:ea typeface="+mn-ea"/>
                <a:cs typeface="+mn-cs"/>
              </a:rPr>
              <a:t> run trials on 11 millions households, and 400,000 were </a:t>
            </a:r>
            <a:r>
              <a:rPr lang="en-US" sz="1200" kern="1200" baseline="0" dirty="0" err="1" smtClean="0">
                <a:solidFill>
                  <a:schemeClr val="tx1"/>
                </a:solidFill>
                <a:latin typeface="+mn-lt"/>
                <a:ea typeface="+mn-ea"/>
                <a:cs typeface="+mn-cs"/>
              </a:rPr>
              <a:t>targetted</a:t>
            </a:r>
            <a:r>
              <a:rPr lang="en-US" sz="1200" kern="1200" baseline="0" dirty="0" smtClean="0">
                <a:solidFill>
                  <a:schemeClr val="tx1"/>
                </a:solidFill>
                <a:latin typeface="+mn-lt"/>
                <a:ea typeface="+mn-ea"/>
                <a:cs typeface="+mn-cs"/>
              </a:rPr>
              <a:t> using insight from the team at </a:t>
            </a:r>
            <a:r>
              <a:rPr lang="en-US" sz="1200" kern="1200" baseline="0" dirty="0" err="1" smtClean="0">
                <a:solidFill>
                  <a:schemeClr val="tx1"/>
                </a:solidFill>
                <a:latin typeface="+mn-lt"/>
                <a:ea typeface="+mn-ea"/>
                <a:cs typeface="+mn-cs"/>
              </a:rPr>
              <a:t>Telefonica</a:t>
            </a:r>
            <a:r>
              <a:rPr lang="en-US" sz="1200" kern="1200" baseline="0" dirty="0" smtClean="0">
                <a:solidFill>
                  <a:schemeClr val="tx1"/>
                </a:solidFill>
                <a:latin typeface="+mn-lt"/>
                <a:ea typeface="+mn-ea"/>
                <a:cs typeface="+mn-cs"/>
              </a:rPr>
              <a:t> Dynamic Insights and Smart Steps.</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smtClean="0">
                <a:solidFill>
                  <a:schemeClr val="tx1"/>
                </a:solidFill>
                <a:latin typeface="+mn-lt"/>
                <a:ea typeface="+mn-ea"/>
                <a:cs typeface="+mn-cs"/>
              </a:rPr>
              <a:t>“Smart Steps</a:t>
            </a:r>
          </a:p>
          <a:p>
            <a:r>
              <a:rPr lang="en-GB" sz="1200" kern="1200" baseline="0" dirty="0" smtClean="0">
                <a:solidFill>
                  <a:schemeClr val="tx1"/>
                </a:solidFill>
                <a:latin typeface="+mn-lt"/>
                <a:ea typeface="+mn-ea"/>
                <a:cs typeface="+mn-cs"/>
              </a:rPr>
              <a:t>identified many more</a:t>
            </a:r>
          </a:p>
          <a:p>
            <a:r>
              <a:rPr lang="en-GB" sz="1200" kern="1200" baseline="0" dirty="0" smtClean="0">
                <a:solidFill>
                  <a:schemeClr val="tx1"/>
                </a:solidFill>
                <a:latin typeface="+mn-lt"/>
                <a:ea typeface="+mn-ea"/>
                <a:cs typeface="+mn-cs"/>
              </a:rPr>
              <a:t>suitable target post code</a:t>
            </a:r>
          </a:p>
          <a:p>
            <a:r>
              <a:rPr lang="en-GB" sz="1200" kern="1200" baseline="0" dirty="0" smtClean="0">
                <a:solidFill>
                  <a:schemeClr val="tx1"/>
                </a:solidFill>
                <a:latin typeface="+mn-lt"/>
                <a:ea typeface="+mn-ea"/>
                <a:cs typeface="+mn-cs"/>
              </a:rPr>
              <a:t>sectors, enabling us to</a:t>
            </a:r>
          </a:p>
          <a:p>
            <a:r>
              <a:rPr lang="en-GB" sz="1200" kern="1200" baseline="0" dirty="0" smtClean="0">
                <a:solidFill>
                  <a:schemeClr val="tx1"/>
                </a:solidFill>
                <a:latin typeface="+mn-lt"/>
                <a:ea typeface="+mn-ea"/>
                <a:cs typeface="+mn-cs"/>
              </a:rPr>
              <a:t>send promotional</a:t>
            </a:r>
          </a:p>
          <a:p>
            <a:r>
              <a:rPr lang="en-GB" sz="1200" kern="1200" baseline="0" dirty="0" smtClean="0">
                <a:solidFill>
                  <a:schemeClr val="tx1"/>
                </a:solidFill>
                <a:latin typeface="+mn-lt"/>
                <a:ea typeface="+mn-ea"/>
                <a:cs typeface="+mn-cs"/>
              </a:rPr>
              <a:t>coupons to double the</a:t>
            </a:r>
          </a:p>
          <a:p>
            <a:r>
              <a:rPr lang="en-GB" sz="1200" kern="1200" baseline="0" dirty="0" smtClean="0">
                <a:solidFill>
                  <a:schemeClr val="tx1"/>
                </a:solidFill>
                <a:latin typeface="+mn-lt"/>
                <a:ea typeface="+mn-ea"/>
                <a:cs typeface="+mn-cs"/>
              </a:rPr>
              <a:t>number of households.</a:t>
            </a:r>
          </a:p>
          <a:p>
            <a:r>
              <a:rPr lang="en-GB" sz="1200" kern="1200" baseline="0" dirty="0" smtClean="0">
                <a:solidFill>
                  <a:schemeClr val="tx1"/>
                </a:solidFill>
                <a:latin typeface="+mn-lt"/>
                <a:ea typeface="+mn-ea"/>
                <a:cs typeface="+mn-cs"/>
              </a:rPr>
              <a:t>This in turn generated</a:t>
            </a:r>
          </a:p>
          <a:p>
            <a:r>
              <a:rPr lang="en-GB" sz="1200" kern="1200" baseline="0" dirty="0" smtClean="0">
                <a:solidFill>
                  <a:schemeClr val="tx1"/>
                </a:solidFill>
                <a:latin typeface="+mn-lt"/>
                <a:ea typeface="+mn-ea"/>
                <a:cs typeface="+mn-cs"/>
              </a:rPr>
              <a:t>an increase in the</a:t>
            </a:r>
          </a:p>
          <a:p>
            <a:r>
              <a:rPr lang="en-GB" sz="1200" kern="1200" baseline="0" dirty="0" smtClean="0">
                <a:solidFill>
                  <a:schemeClr val="tx1"/>
                </a:solidFill>
                <a:latin typeface="+mn-lt"/>
                <a:ea typeface="+mn-ea"/>
                <a:cs typeface="+mn-cs"/>
              </a:rPr>
              <a:t>proportion of new</a:t>
            </a:r>
          </a:p>
          <a:p>
            <a:r>
              <a:rPr lang="en-GB" sz="1200" kern="1200" baseline="0" dirty="0" smtClean="0">
                <a:solidFill>
                  <a:schemeClr val="tx1"/>
                </a:solidFill>
                <a:latin typeface="+mn-lt"/>
                <a:ea typeface="+mn-ea"/>
                <a:cs typeface="+mn-cs"/>
              </a:rPr>
              <a:t>customers who</a:t>
            </a:r>
          </a:p>
          <a:p>
            <a:r>
              <a:rPr lang="en-GB" sz="1200" kern="1200" baseline="0" dirty="0" smtClean="0">
                <a:solidFill>
                  <a:schemeClr val="tx1"/>
                </a:solidFill>
                <a:latin typeface="+mn-lt"/>
                <a:ea typeface="+mn-ea"/>
                <a:cs typeface="+mn-cs"/>
              </a:rPr>
              <a:t>responded to the offer. This increase in</a:t>
            </a:r>
          </a:p>
          <a:p>
            <a:r>
              <a:rPr lang="en-GB" sz="1200" kern="1200" baseline="0" dirty="0" smtClean="0">
                <a:solidFill>
                  <a:schemeClr val="tx1"/>
                </a:solidFill>
                <a:latin typeface="+mn-lt"/>
                <a:ea typeface="+mn-ea"/>
                <a:cs typeface="+mn-cs"/>
              </a:rPr>
              <a:t>customers was achieved</a:t>
            </a:r>
          </a:p>
          <a:p>
            <a:r>
              <a:rPr lang="en-GB" sz="1200" kern="1200" baseline="0" dirty="0" smtClean="0">
                <a:solidFill>
                  <a:schemeClr val="tx1"/>
                </a:solidFill>
                <a:latin typeface="+mn-lt"/>
                <a:ea typeface="+mn-ea"/>
                <a:cs typeface="+mn-cs"/>
              </a:rPr>
              <a:t>without any reduction in</a:t>
            </a:r>
          </a:p>
          <a:p>
            <a:r>
              <a:rPr lang="en-GB" sz="1200" kern="1200" baseline="0" dirty="0" smtClean="0">
                <a:solidFill>
                  <a:schemeClr val="tx1"/>
                </a:solidFill>
                <a:latin typeface="+mn-lt"/>
                <a:ea typeface="+mn-ea"/>
                <a:cs typeface="+mn-cs"/>
              </a:rPr>
              <a:t>customer spend, and</a:t>
            </a:r>
          </a:p>
          <a:p>
            <a:r>
              <a:rPr lang="en-GB" sz="1200" kern="1200" baseline="0" dirty="0" smtClean="0">
                <a:solidFill>
                  <a:schemeClr val="tx1"/>
                </a:solidFill>
                <a:latin typeface="+mn-lt"/>
                <a:ea typeface="+mn-ea"/>
                <a:cs typeface="+mn-cs"/>
              </a:rPr>
              <a:t>with an improved new</a:t>
            </a:r>
          </a:p>
          <a:p>
            <a:r>
              <a:rPr lang="en-GB" sz="1200" kern="1200" baseline="0" dirty="0" smtClean="0">
                <a:solidFill>
                  <a:schemeClr val="tx1"/>
                </a:solidFill>
                <a:latin typeface="+mn-lt"/>
                <a:ea typeface="+mn-ea"/>
                <a:cs typeface="+mn-cs"/>
              </a:rPr>
              <a:t>customer activation rate.</a:t>
            </a:r>
          </a:p>
          <a:p>
            <a:r>
              <a:rPr lang="en-GB" sz="1200" kern="1200" baseline="0" dirty="0" smtClean="0">
                <a:solidFill>
                  <a:schemeClr val="tx1"/>
                </a:solidFill>
                <a:latin typeface="+mn-lt"/>
                <a:ea typeface="+mn-ea"/>
                <a:cs typeface="+mn-cs"/>
              </a:rPr>
              <a:t>Overall there was a</a:t>
            </a:r>
          </a:p>
          <a:p>
            <a:r>
              <a:rPr lang="en-GB" sz="1200" kern="1200" baseline="0" dirty="0" smtClean="0">
                <a:solidFill>
                  <a:schemeClr val="tx1"/>
                </a:solidFill>
                <a:latin typeface="+mn-lt"/>
                <a:ea typeface="+mn-ea"/>
                <a:cs typeface="+mn-cs"/>
              </a:rPr>
              <a:t>150%</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Measures impact of decisions. Verify the impact that your decision on your outlets to minimize costs of implementation and strategic planning.</a:t>
            </a:r>
          </a:p>
          <a:p>
            <a:pPr eaLnBrk="1" hangingPunct="1">
              <a:spcBef>
                <a:spcPct val="0"/>
              </a:spcBef>
            </a:pPr>
            <a:endParaRPr lang="en-US" dirty="0" smtClean="0"/>
          </a:p>
          <a:p>
            <a:pPr eaLnBrk="1" hangingPunct="1">
              <a:spcBef>
                <a:spcPct val="0"/>
              </a:spcBef>
            </a:pPr>
            <a:r>
              <a:rPr lang="en-US" dirty="0" smtClean="0"/>
              <a:t>Measures store performance. Compare different stores, different locations, advertising policies , promotions campaigns to establish new effective ways to measure their performance. Understanding which sites have the highest frequency of visits </a:t>
            </a:r>
            <a:r>
              <a:rPr lang="en-US" dirty="0" err="1" smtClean="0"/>
              <a:t>vs</a:t>
            </a:r>
            <a:r>
              <a:rPr lang="en-US" dirty="0" smtClean="0"/>
              <a:t> frequency of purchase (revenue), and which locations have the most loyal customers.</a:t>
            </a:r>
          </a:p>
          <a:p>
            <a:pPr eaLnBrk="1" hangingPunct="1">
              <a:spcBef>
                <a:spcPct val="0"/>
              </a:spcBef>
            </a:pPr>
            <a:endParaRPr lang="en-US" dirty="0" smtClean="0"/>
          </a:p>
          <a:p>
            <a:pPr eaLnBrk="1" hangingPunct="1">
              <a:spcBef>
                <a:spcPct val="0"/>
              </a:spcBef>
            </a:pPr>
            <a:r>
              <a:rPr lang="en-US" dirty="0" smtClean="0"/>
              <a:t>Predict demand. Gain insights in planning for peak and troughs in demand to ensure the stores have the right resources available at the right time, this will ensure Just-In-Time Inventory. Cutting the storage cost, lower inventories holding at anytime. Furthermore, reduce the churn number due to low quality service, especially important for perishable products. </a:t>
            </a:r>
          </a:p>
          <a:p>
            <a:pPr eaLnBrk="1" hangingPunct="1">
              <a:spcBef>
                <a:spcPct val="0"/>
              </a:spcBef>
            </a:pPr>
            <a:endParaRPr lang="en-US" dirty="0" smtClean="0"/>
          </a:p>
          <a:p>
            <a:pPr eaLnBrk="1" hangingPunct="1">
              <a:spcBef>
                <a:spcPct val="0"/>
              </a:spcBef>
            </a:pPr>
            <a:r>
              <a:rPr lang="en-US" dirty="0" smtClean="0"/>
              <a:t>Understanding location-  Enable more informed decisions on investment to certain locations by understanding the profile of the customers in the area, frequency of visits and number of traffic in and out of the location.</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40</a:t>
            </a:fld>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1" i="0" kern="1200" dirty="0" smtClean="0">
                <a:solidFill>
                  <a:schemeClr val="tx1"/>
                </a:solidFill>
                <a:latin typeface="+mn-lt"/>
                <a:ea typeface="+mn-ea"/>
                <a:cs typeface="+mn-cs"/>
              </a:rPr>
              <a:t>MTS India</a:t>
            </a:r>
            <a:r>
              <a:rPr lang="en-US" sz="1200" b="0" i="0" kern="1200" dirty="0" smtClean="0">
                <a:solidFill>
                  <a:schemeClr val="tx1"/>
                </a:solidFill>
                <a:latin typeface="+mn-lt"/>
                <a:ea typeface="+mn-ea"/>
                <a:cs typeface="+mn-cs"/>
              </a:rPr>
              <a:t>, the mobile </a:t>
            </a:r>
            <a:r>
              <a:rPr lang="en-US" sz="1200" b="1" i="0" kern="1200" dirty="0" smtClean="0">
                <a:solidFill>
                  <a:schemeClr val="tx1"/>
                </a:solidFill>
                <a:latin typeface="+mn-lt"/>
                <a:ea typeface="+mn-ea"/>
                <a:cs typeface="+mn-cs"/>
              </a:rPr>
              <a:t>telecom</a:t>
            </a:r>
            <a:r>
              <a:rPr lang="en-US" sz="1200" b="0" i="0" kern="1200" dirty="0" smtClean="0">
                <a:solidFill>
                  <a:schemeClr val="tx1"/>
                </a:solidFill>
                <a:latin typeface="+mn-lt"/>
                <a:ea typeface="+mn-ea"/>
                <a:cs typeface="+mn-cs"/>
              </a:rPr>
              <a:t> service brand of SSTL, has over 13 million customers' in India.</a:t>
            </a:r>
          </a:p>
          <a:p>
            <a:pPr eaLnBrk="1" hangingPunct="1"/>
            <a:endParaRPr lang="en-US" sz="1200" b="0" i="0" kern="1200" dirty="0" smtClean="0">
              <a:solidFill>
                <a:schemeClr val="tx1"/>
              </a:solidFill>
              <a:latin typeface="+mn-lt"/>
              <a:ea typeface="+mn-ea"/>
              <a:cs typeface="+mn-cs"/>
            </a:endParaRPr>
          </a:p>
          <a:p>
            <a:pPr eaLnBrk="1" hangingPunct="1"/>
            <a:r>
              <a:rPr lang="en-US" dirty="0" smtClean="0"/>
              <a:t>Focus on customer loyalty and retention, which required IT to provide high performance analytics that is easily accessible by marketing to enable the rapid roll out of competitive incentive campaigns</a:t>
            </a:r>
            <a:endParaRPr lang="en-US" sz="1200" b="0" i="0" kern="1200" dirty="0" smtClean="0">
              <a:solidFill>
                <a:schemeClr val="tx1"/>
              </a:solidFill>
              <a:latin typeface="+mn-lt"/>
              <a:ea typeface="+mn-ea"/>
              <a:cs typeface="+mn-cs"/>
            </a:endParaRPr>
          </a:p>
          <a:p>
            <a:pPr eaLnBrk="1" hangingPunct="1"/>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42</a:t>
            </a:fld>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keep tabs on customer activity, MTS primarily gathers usage data from its prepaid service customers from several core IT and Network elements, all collected by HPE </a:t>
            </a:r>
            <a:r>
              <a:rPr lang="en-US" dirty="0" err="1" smtClean="0"/>
              <a:t>Vertica</a:t>
            </a:r>
            <a:r>
              <a:rPr lang="en-US" dirty="0" smtClean="0"/>
              <a:t> for marketing campaigns. This data staging / loading solution provides a business-critical platform for the development of online, close to real-time MTS marketing campaigns for direct 1 to 1 customer outreach.</a:t>
            </a:r>
            <a:r>
              <a:rPr lang="en-US" baseline="0" dirty="0" smtClean="0"/>
              <a:t> </a:t>
            </a:r>
            <a:r>
              <a:rPr lang="en-US" dirty="0" smtClean="0"/>
              <a:t>The MTS system allows the </a:t>
            </a:r>
            <a:r>
              <a:rPr lang="en-US" dirty="0" err="1" smtClean="0"/>
              <a:t>telco</a:t>
            </a:r>
            <a:r>
              <a:rPr lang="en-US" dirty="0" smtClean="0"/>
              <a:t> company to capture what a customer is doing at any given point in time, and provide an instant customer gratification offer around that usage.</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43</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MTS began running analytics against its data, the company used what the CIO described as “a rudimentary system for batch processing of data related to marketing campaigns, which limited us to a 24 hour gap between receiving the critical data and making new offers to the customer. Back then, we were collecting data from IT and network elements, then sending it to a standard database implementation for our back-end, where we stored campaign-related tables and customer segmentation data.”</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44</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CSPs that can ingest and analyze contextual data in real-time</a:t>
            </a:r>
          </a:p>
          <a:p>
            <a:pPr eaLnBrk="1" hangingPunct="1"/>
            <a:r>
              <a:rPr lang="en-US" dirty="0" smtClean="0"/>
              <a:t>or near-real time have much to gain. Within big data lies the</a:t>
            </a:r>
          </a:p>
          <a:p>
            <a:pPr eaLnBrk="1" hangingPunct="1"/>
            <a:r>
              <a:rPr lang="en-US" dirty="0" smtClean="0"/>
              <a:t>opportunity to derive new insights and predict trends that may</a:t>
            </a:r>
          </a:p>
          <a:p>
            <a:pPr eaLnBrk="1" hangingPunct="1"/>
            <a:r>
              <a:rPr lang="en-US" dirty="0" smtClean="0"/>
              <a:t>spark new ways of doing business internally or externally.</a:t>
            </a:r>
          </a:p>
          <a:p>
            <a:pPr eaLnBrk="1" hangingPunct="1"/>
            <a:endParaRPr lang="en-US" dirty="0" smtClean="0"/>
          </a:p>
          <a:p>
            <a:pPr eaLnBrk="1" hangingPunct="1"/>
            <a:r>
              <a:rPr lang="en-US" dirty="0" smtClean="0"/>
              <a:t>Using </a:t>
            </a:r>
            <a:r>
              <a:rPr lang="en-US" dirty="0" smtClean="0"/>
              <a:t>big data in delivering location-based services, tailored</a:t>
            </a:r>
          </a:p>
          <a:p>
            <a:pPr eaLnBrk="1" hangingPunct="1"/>
            <a:r>
              <a:rPr lang="en-US" dirty="0" smtClean="0"/>
              <a:t>marketing campaigns, next best actions for sales and services,</a:t>
            </a:r>
          </a:p>
          <a:p>
            <a:pPr eaLnBrk="1" hangingPunct="1"/>
            <a:r>
              <a:rPr lang="en-US" dirty="0" smtClean="0"/>
              <a:t>network intelligence, social media insights and high-velocity</a:t>
            </a:r>
          </a:p>
          <a:p>
            <a:pPr eaLnBrk="1" hangingPunct="1"/>
            <a:r>
              <a:rPr lang="en-US" dirty="0" smtClean="0"/>
              <a:t>fraud detection has the potential of both increasing revenue</a:t>
            </a:r>
          </a:p>
          <a:p>
            <a:pPr eaLnBrk="1" hangingPunct="1"/>
            <a:r>
              <a:rPr lang="en-US" dirty="0" smtClean="0"/>
              <a:t>and reducing costs, often while improving the customer’s</a:t>
            </a:r>
          </a:p>
          <a:p>
            <a:pPr eaLnBrk="1" hangingPunct="1"/>
            <a:r>
              <a:rPr lang="en-GB" dirty="0" smtClean="0"/>
              <a:t>experience.</a:t>
            </a:r>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468720-73D1-4BD6-B31A-5579C7B8B42A}" type="slidenum">
              <a:rPr lang="en-GB" smtClean="0"/>
              <a:pPr/>
              <a:t>11</a:t>
            </a:fld>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U&amp;R = Usage and Retention</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45</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Better allocation and distribution of resources based on information from incidents, service disruption.</a:t>
            </a:r>
          </a:p>
          <a:p>
            <a:pPr eaLnBrk="1" hangingPunct="1">
              <a:spcBef>
                <a:spcPct val="0"/>
              </a:spcBef>
            </a:pPr>
            <a:endParaRPr lang="en-US" dirty="0" smtClean="0"/>
          </a:p>
          <a:p>
            <a:pPr eaLnBrk="1" hangingPunct="1">
              <a:spcBef>
                <a:spcPct val="0"/>
              </a:spcBef>
            </a:pPr>
            <a:r>
              <a:rPr lang="en-US" dirty="0" smtClean="0"/>
              <a:t>Analyzing the movement of people to improve traffic management, park capacity, location, and number of first unit responders. City officials can better prepare and react to potential bottlenecks and other issues in case of an emergency.</a:t>
            </a:r>
          </a:p>
          <a:p>
            <a:pPr eaLnBrk="1" hangingPunct="1">
              <a:spcBef>
                <a:spcPct val="0"/>
              </a:spcBef>
            </a:pPr>
            <a:endParaRPr lang="en-US" dirty="0" smtClean="0"/>
          </a:p>
          <a:p>
            <a:pPr eaLnBrk="1" hangingPunct="1">
              <a:spcBef>
                <a:spcPct val="0"/>
              </a:spcBef>
            </a:pPr>
            <a:r>
              <a:rPr lang="en-US" dirty="0" smtClean="0"/>
              <a:t>Identify inefficient traffic pattern so that they can improve traffic management/ re-</a:t>
            </a:r>
            <a:r>
              <a:rPr lang="en-US" dirty="0" err="1" smtClean="0"/>
              <a:t>rounted</a:t>
            </a:r>
            <a:r>
              <a:rPr lang="en-US" dirty="0" smtClean="0"/>
              <a:t>/ better allocate public safety resources in places where majority of people congregate.</a:t>
            </a:r>
          </a:p>
          <a:p>
            <a:pPr eaLnBrk="1" hangingPunct="1">
              <a:spcBef>
                <a:spcPct val="0"/>
              </a:spcBef>
            </a:pPr>
            <a:endParaRPr lang="en-US" dirty="0" smtClean="0"/>
          </a:p>
          <a:p>
            <a:pPr eaLnBrk="1" hangingPunct="1">
              <a:spcBef>
                <a:spcPct val="0"/>
              </a:spcBef>
            </a:pPr>
            <a:r>
              <a:rPr lang="en-US" dirty="0" smtClean="0"/>
              <a:t>Monitor social media updates so as to report bad weather, major traffic accidents or traffic jams locations so that the city can take best course of action.</a:t>
            </a:r>
            <a:endParaRPr lang="en-GB" dirty="0" smtClean="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D40C65-5FFB-4D3B-9210-624629E611A3}" type="slidenum">
              <a:rPr lang="en-GB" smtClean="0"/>
              <a:pPr/>
              <a:t>47</a:t>
            </a:fld>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Problem: </a:t>
            </a:r>
            <a:r>
              <a:rPr lang="en-US" dirty="0" smtClean="0"/>
              <a:t>Particularly, but not exclusively, in conurbations and metropolitan areas, constantly increasing traffic volumes are leading to more and more congestion on freeways and expressways. During peak times in particular, this has extremely negative impacts on travel times, traffic safety and traffic-related pollutant emissions. Consequently, the responsible authorities are looking for maximally sustainable ways of improving traffic flows without expensive construction measures to expand the motor - way network.</a:t>
            </a:r>
          </a:p>
          <a:p>
            <a:r>
              <a:rPr lang="en-GB" b="1" dirty="0" smtClean="0"/>
              <a:t>The solution</a:t>
            </a:r>
          </a:p>
          <a:p>
            <a:r>
              <a:rPr lang="en-US" dirty="0" smtClean="0"/>
              <a:t>Using current traffic data as input, active traffic management approaches and dedicated control systems can manage high traffic volumes dynamically to counteract impending congestion</a:t>
            </a:r>
            <a:r>
              <a:rPr lang="en-GB" b="1" dirty="0" smtClean="0"/>
              <a:t>.</a:t>
            </a:r>
            <a:r>
              <a:rPr lang="en-GB" b="1" baseline="0" dirty="0" smtClean="0"/>
              <a:t> </a:t>
            </a:r>
            <a:r>
              <a:rPr lang="en-GB" b="0" baseline="0" dirty="0" smtClean="0"/>
              <a:t>Improve traffic throughput, generates incident warning. Active Traffic management also include + Speed harmonization, Temporary Shoulder use, Ramp metering, Network control/ diversion, Congestion warning, Environmental information.</a:t>
            </a:r>
          </a:p>
          <a:p>
            <a:endParaRPr lang="en-GB" b="0" baseline="0"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48</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some striking results of current studies: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49</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Precision Market Insights partners with </a:t>
            </a:r>
            <a:r>
              <a:rPr lang="en-US" dirty="0" err="1" smtClean="0">
                <a:hlinkClick r:id="rId3" tooltip="Ad Age LookBook"/>
              </a:rPr>
              <a:t>BlueKai</a:t>
            </a:r>
            <a:r>
              <a:rPr lang="en-US" dirty="0" smtClean="0"/>
              <a:t>, the data management provider; </a:t>
            </a:r>
            <a:r>
              <a:rPr lang="en-US" dirty="0" err="1" smtClean="0"/>
              <a:t>Brightroll</a:t>
            </a:r>
            <a:r>
              <a:rPr lang="en-US" dirty="0" smtClean="0"/>
              <a:t>, a video ad platform; and the programmatic ad tech providers RUN and </a:t>
            </a:r>
            <a:r>
              <a:rPr lang="en-US" dirty="0" smtClean="0">
                <a:hlinkClick r:id="rId4" tooltip="Ad Age LookBook"/>
              </a:rPr>
              <a:t>Turn</a:t>
            </a:r>
            <a:r>
              <a:rPr lang="en-US" dirty="0" smtClean="0"/>
              <a:t>.</a:t>
            </a:r>
          </a:p>
          <a:p>
            <a:pPr eaLnBrk="1" hangingPunct="1">
              <a:spcBef>
                <a:spcPct val="0"/>
              </a:spcBef>
            </a:pPr>
            <a:r>
              <a:rPr lang="en-US" dirty="0" smtClean="0"/>
              <a:t>The four will now sell its tool to advertisers for mobile ad campaigns that target Verizon's massive subscriber base based on demographics, interests and geography.</a:t>
            </a:r>
            <a:br>
              <a:rPr lang="en-US" dirty="0" smtClean="0"/>
            </a:br>
            <a:r>
              <a:rPr lang="en-US" dirty="0" smtClean="0"/>
              <a:t>Employing Anonymous Targeting called </a:t>
            </a:r>
            <a:r>
              <a:rPr lang="en-US" dirty="0" err="1" smtClean="0"/>
              <a:t>PrecisionID</a:t>
            </a:r>
            <a:r>
              <a:rPr lang="en-US" dirty="0" smtClean="0"/>
              <a:t>. When consumers visit certain websites or mobile apps, a request is sent through a Verizon network. Precision packages the request, as a hashed, aggregated and anonymous unique identifier, and turns it into a lucrative chunk of data for advertisers.</a:t>
            </a:r>
            <a:endParaRPr lang="en-GB"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52</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idea is to help teams and arenas learn more about event attendees, connecting the dots between sponsor messages at the game and visits to sponsor locations afterwards.</a:t>
            </a:r>
          </a:p>
          <a:p>
            <a:r>
              <a:rPr lang="en-US" sz="1200" b="0" i="0" kern="1200" dirty="0" smtClean="0">
                <a:solidFill>
                  <a:schemeClr val="tx1"/>
                </a:solidFill>
                <a:latin typeface="+mn-lt"/>
                <a:ea typeface="+mn-ea"/>
                <a:cs typeface="+mn-cs"/>
              </a:rPr>
              <a:t>The National Basketball Association's Phoenix Suns tested the service last season, and the Portland Trail Blazers are considering a partnership with the telecom's insights business.</a:t>
            </a:r>
            <a:endParaRPr lang="en-GB" dirty="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53</a:t>
            </a:fld>
            <a:endParaRPr lang="en-GB"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Verizon uses that granular location data to keep track of which Verizon Wireless-enabled devices were in a sports arena, or near it, or at a particular fast food restaurant or car dealership. Though Verizon holds on to that device-identifiable data, it provides a more general view to its clients after "hashing" or </a:t>
            </a:r>
            <a:r>
              <a:rPr lang="en-US" sz="1200" b="0" i="0" kern="1200" dirty="0" err="1" smtClean="0">
                <a:solidFill>
                  <a:schemeClr val="tx1"/>
                </a:solidFill>
                <a:latin typeface="+mn-lt"/>
                <a:ea typeface="+mn-ea"/>
                <a:cs typeface="+mn-cs"/>
              </a:rPr>
              <a:t>anonymizing</a:t>
            </a:r>
            <a:r>
              <a:rPr lang="en-US" sz="1200" b="0" i="0" kern="1200" dirty="0" smtClean="0">
                <a:solidFill>
                  <a:schemeClr val="tx1"/>
                </a:solidFill>
                <a:latin typeface="+mn-lt"/>
                <a:ea typeface="+mn-ea"/>
                <a:cs typeface="+mn-cs"/>
              </a:rPr>
              <a:t> the data. Clients like the Suns end up with aggregated data on the types of people who visited a venue and later visited a sponsor's place of </a:t>
            </a:r>
            <a:r>
              <a:rPr lang="en-US" sz="1200" b="0" i="0" kern="1200" dirty="0" err="1" smtClean="0">
                <a:solidFill>
                  <a:schemeClr val="tx1"/>
                </a:solidFill>
                <a:latin typeface="+mn-lt"/>
                <a:ea typeface="+mn-ea"/>
                <a:cs typeface="+mn-cs"/>
              </a:rPr>
              <a:t>business.Verizon</a:t>
            </a:r>
            <a:r>
              <a:rPr lang="en-US" sz="1200" b="0" i="0" kern="1200" dirty="0" smtClean="0">
                <a:solidFill>
                  <a:schemeClr val="tx1"/>
                </a:solidFill>
                <a:latin typeface="+mn-lt"/>
                <a:ea typeface="+mn-ea"/>
                <a:cs typeface="+mn-cs"/>
              </a:rPr>
              <a:t> layers on </a:t>
            </a:r>
            <a:r>
              <a:rPr lang="en-US" sz="1200" b="0" i="0" u="none" strike="noStrike" kern="1200" dirty="0" smtClean="0">
                <a:solidFill>
                  <a:schemeClr val="tx1"/>
                </a:solidFill>
                <a:latin typeface="+mn-lt"/>
                <a:ea typeface="+mn-ea"/>
                <a:cs typeface="+mn-cs"/>
                <a:hlinkClick r:id="rId3" tooltip="Ad Age LookBook"/>
              </a:rPr>
              <a:t>Experian</a:t>
            </a:r>
            <a:r>
              <a:rPr lang="en-US" sz="1200" b="0" i="0" kern="1200" dirty="0" smtClean="0">
                <a:solidFill>
                  <a:schemeClr val="tx1"/>
                </a:solidFill>
                <a:latin typeface="+mn-lt"/>
                <a:ea typeface="+mn-ea"/>
                <a:cs typeface="+mn-cs"/>
              </a:rPr>
              <a:t> profile data to segment consumers demographically. For example, it can report which percentage of an audience segment who attended a game then visited a sponsor's burger joint at a particular time on a given day afterwards.</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54</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After the</a:t>
            </a:r>
            <a:r>
              <a:rPr lang="en-US" sz="1200" b="0" i="0" kern="1200" baseline="0" dirty="0" smtClean="0">
                <a:solidFill>
                  <a:schemeClr val="tx1"/>
                </a:solidFill>
                <a:latin typeface="+mn-lt"/>
                <a:ea typeface="+mn-ea"/>
                <a:cs typeface="+mn-cs"/>
              </a:rPr>
              <a:t> trail, Jack in the Box the fast food eatery </a:t>
            </a:r>
            <a:r>
              <a:rPr lang="en-US" sz="1200" b="0" i="0" kern="1200" dirty="0" smtClean="0">
                <a:solidFill>
                  <a:schemeClr val="tx1"/>
                </a:solidFill>
                <a:latin typeface="+mn-lt"/>
                <a:ea typeface="+mn-ea"/>
                <a:cs typeface="+mn-cs"/>
              </a:rPr>
              <a:t>"experienced an average increase of 8.4% in traffic following promotional games,“</a:t>
            </a:r>
          </a:p>
          <a:p>
            <a:r>
              <a:rPr lang="en-US" sz="1200" b="0" i="0" kern="1200" dirty="0" smtClean="0">
                <a:solidFill>
                  <a:schemeClr val="tx1"/>
                </a:solidFill>
                <a:latin typeface="+mn-lt"/>
                <a:ea typeface="+mn-ea"/>
                <a:cs typeface="+mn-cs"/>
              </a:rPr>
              <a:t>Verizon provided the team with demographic and location data, mobile usage information, and campaign response data.</a:t>
            </a:r>
            <a:endParaRPr lang="en-GB"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In addition to illuminating consumer response to sponsor </a:t>
            </a:r>
            <a:r>
              <a:rPr lang="en-US" sz="1200" b="0" i="0" kern="1200" dirty="0" err="1" smtClean="0">
                <a:solidFill>
                  <a:schemeClr val="tx1"/>
                </a:solidFill>
                <a:latin typeface="+mn-lt"/>
                <a:ea typeface="+mn-ea"/>
                <a:cs typeface="+mn-cs"/>
              </a:rPr>
              <a:t>messa</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Oftentimes one person buys multiple tickets, in which case teams and venues don't know who all of the attendees are. The secondary ticket market only obscures their view more.ges, Verizon aims to fill in the blanks for venues on who's coming to their events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55</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Singtel</a:t>
            </a:r>
            <a:r>
              <a:rPr lang="en-US" dirty="0" smtClean="0"/>
              <a:t>,</a:t>
            </a:r>
            <a:r>
              <a:rPr lang="en-US" baseline="0" dirty="0" smtClean="0"/>
              <a:t> as compare to Verizon</a:t>
            </a:r>
            <a:r>
              <a:rPr lang="en-US" dirty="0" smtClean="0"/>
              <a:t>, takes a different approach to the matter by acquiring a mobile advertising firm </a:t>
            </a:r>
            <a:r>
              <a:rPr lang="en-US" dirty="0" err="1" smtClean="0"/>
              <a:t>Amobee</a:t>
            </a:r>
            <a:r>
              <a:rPr lang="en-US" dirty="0" smtClean="0"/>
              <a:t>. A vertical integration approach would allows </a:t>
            </a:r>
            <a:r>
              <a:rPr lang="en-US" dirty="0" err="1" smtClean="0"/>
              <a:t>Singtel</a:t>
            </a:r>
            <a:r>
              <a:rPr lang="en-US" dirty="0" smtClean="0"/>
              <a:t> to potentially enhance the capacities of </a:t>
            </a:r>
            <a:r>
              <a:rPr lang="en-US" dirty="0" err="1" smtClean="0"/>
              <a:t>Singtel</a:t>
            </a:r>
            <a:r>
              <a:rPr lang="en-US" dirty="0" smtClean="0"/>
              <a:t> Group operators in the Asia market in the emerging digital marketing </a:t>
            </a:r>
            <a:r>
              <a:rPr lang="en-US" dirty="0" err="1" smtClean="0"/>
              <a:t>technolocy</a:t>
            </a:r>
            <a:r>
              <a:rPr lang="en-US" dirty="0" smtClean="0"/>
              <a:t>, as well as creating a big opportunities for SingTel in emerging markets, such as India, Indonesia, Thailand and the Philippines.</a:t>
            </a:r>
          </a:p>
          <a:p>
            <a:pPr eaLnBrk="1" hangingPunct="1">
              <a:spcBef>
                <a:spcPct val="0"/>
              </a:spcBef>
            </a:pPr>
            <a:endParaRPr lang="en-US" dirty="0" smtClean="0"/>
          </a:p>
          <a:p>
            <a:pPr eaLnBrk="1" hangingPunct="1">
              <a:spcBef>
                <a:spcPct val="0"/>
              </a:spcBef>
            </a:pPr>
            <a:r>
              <a:rPr lang="en-US" dirty="0" smtClean="0"/>
              <a:t>According to </a:t>
            </a:r>
            <a:r>
              <a:rPr lang="en-US" dirty="0" err="1" smtClean="0"/>
              <a:t>Singtel</a:t>
            </a:r>
            <a:r>
              <a:rPr lang="en-US" dirty="0" smtClean="0"/>
              <a:t>: </a:t>
            </a:r>
          </a:p>
          <a:p>
            <a:pPr eaLnBrk="1" hangingPunct="1">
              <a:spcBef>
                <a:spcPct val="0"/>
              </a:spcBef>
            </a:pPr>
            <a:r>
              <a:rPr lang="en-US" dirty="0" err="1" smtClean="0"/>
              <a:t>Singtel</a:t>
            </a:r>
            <a:r>
              <a:rPr lang="en-US" dirty="0" smtClean="0"/>
              <a:t> already has advanced geo-</a:t>
            </a:r>
            <a:r>
              <a:rPr lang="en-US" dirty="0" err="1" smtClean="0"/>
              <a:t>localisation</a:t>
            </a:r>
            <a:r>
              <a:rPr lang="en-US" dirty="0" smtClean="0"/>
              <a:t> capabilities, as well as the means to empower customers to receive only relevant and </a:t>
            </a:r>
            <a:r>
              <a:rPr lang="en-US" dirty="0" err="1" smtClean="0"/>
              <a:t>customised</a:t>
            </a:r>
            <a:r>
              <a:rPr lang="en-US" dirty="0" smtClean="0"/>
              <a:t> offers and promotions catering to their needs and preferences while protecting their privacy. Furthermore, </a:t>
            </a:r>
            <a:r>
              <a:rPr lang="en-US" dirty="0" err="1" smtClean="0"/>
              <a:t>Singtel’s</a:t>
            </a:r>
            <a:r>
              <a:rPr lang="en-US" dirty="0" smtClean="0"/>
              <a:t> access to the Group’s over 400 million mobile customers offers a compelling proposition for brands wanting to reach customers in the emerging markets. </a:t>
            </a:r>
            <a:r>
              <a:rPr lang="en-US" dirty="0" err="1" smtClean="0"/>
              <a:t>Amobee</a:t>
            </a:r>
            <a:r>
              <a:rPr lang="en-US" dirty="0" smtClean="0"/>
              <a:t> complements these capabilities with a strong technical platform that serves ads, banner as well as video ads and an experienced team in mobile advertising.</a:t>
            </a:r>
            <a:endParaRPr lang="en-GB" dirty="0"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4C2DF9-6AFC-4A62-8CA0-2597ABA41D73}" type="slidenum">
              <a:rPr lang="en-GB" smtClean="0"/>
              <a:pPr/>
              <a:t>57</a:t>
            </a:fld>
            <a:endParaRPr lang="en-GB"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58</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Based on the paper,</a:t>
            </a:r>
            <a:r>
              <a:rPr lang="en-US" baseline="0" dirty="0" smtClean="0"/>
              <a:t> despite of CSP planning to use big data to support their core businesses or just for sales as source of revenue, CSP need to develop a road map, set up adequate </a:t>
            </a:r>
            <a:r>
              <a:rPr lang="en-US" dirty="0" smtClean="0"/>
              <a:t>infrastructure </a:t>
            </a:r>
            <a:r>
              <a:rPr lang="en-US" dirty="0" smtClean="0"/>
              <a:t>and adopt new methods, processes and tools to</a:t>
            </a:r>
          </a:p>
          <a:p>
            <a:pPr eaLnBrk="1" hangingPunct="1"/>
            <a:r>
              <a:rPr lang="en-US" dirty="0" smtClean="0"/>
              <a:t>manage the unique volume, velocity, variety and veracity</a:t>
            </a:r>
          </a:p>
          <a:p>
            <a:pPr eaLnBrk="1" hangingPunct="1"/>
            <a:r>
              <a:rPr lang="en-US" dirty="0" smtClean="0"/>
              <a:t>requirements of big data</a:t>
            </a:r>
            <a:r>
              <a:rPr lang="en-US" dirty="0" smtClean="0"/>
              <a:t>.</a:t>
            </a:r>
          </a:p>
          <a:p>
            <a:pPr eaLnBrk="1" hangingPunct="1"/>
            <a:r>
              <a:rPr lang="en-US" dirty="0" smtClean="0"/>
              <a:t> </a:t>
            </a:r>
            <a:r>
              <a:rPr lang="en-US" dirty="0" smtClean="0"/>
              <a:t>By analyzing survey responses, five</a:t>
            </a:r>
          </a:p>
          <a:p>
            <a:pPr eaLnBrk="1" hangingPunct="1"/>
            <a:r>
              <a:rPr lang="en-US" dirty="0" smtClean="0"/>
              <a:t>key findings emerge that reveal common insights and trends:</a:t>
            </a:r>
          </a:p>
          <a:p>
            <a:pPr eaLnBrk="1" hangingPunct="1"/>
            <a:r>
              <a:rPr lang="en-US" dirty="0" smtClean="0"/>
              <a:t>• The business case for big data is strongly focused on</a:t>
            </a:r>
          </a:p>
          <a:p>
            <a:pPr eaLnBrk="1" hangingPunct="1"/>
            <a:r>
              <a:rPr lang="en-GB" dirty="0" smtClean="0"/>
              <a:t>addressing customer-centric objectives</a:t>
            </a:r>
          </a:p>
          <a:p>
            <a:pPr eaLnBrk="1" hangingPunct="1"/>
            <a:r>
              <a:rPr lang="en-GB" dirty="0" smtClean="0"/>
              <a:t>• A scalable and extensible information management</a:t>
            </a:r>
          </a:p>
          <a:p>
            <a:pPr eaLnBrk="1" hangingPunct="1"/>
            <a:r>
              <a:rPr lang="en-US" dirty="0" smtClean="0"/>
              <a:t>foundation is a prerequisite for big data advancement</a:t>
            </a:r>
          </a:p>
          <a:p>
            <a:pPr eaLnBrk="1" hangingPunct="1"/>
            <a:r>
              <a:rPr lang="en-US" dirty="0" smtClean="0"/>
              <a:t>• CSPs are beginning their pilots and implementations by</a:t>
            </a:r>
          </a:p>
          <a:p>
            <a:pPr eaLnBrk="1" hangingPunct="1"/>
            <a:r>
              <a:rPr lang="en-US" dirty="0" smtClean="0"/>
              <a:t>using existing and newly accessible internal sources of data</a:t>
            </a:r>
          </a:p>
          <a:p>
            <a:pPr eaLnBrk="1" hangingPunct="1"/>
            <a:r>
              <a:rPr lang="en-US" dirty="0" smtClean="0"/>
              <a:t>• Advanced analytic capabilities are required, yet often lacking,</a:t>
            </a:r>
          </a:p>
          <a:p>
            <a:pPr eaLnBrk="1" hangingPunct="1"/>
            <a:r>
              <a:rPr lang="en-US" dirty="0" smtClean="0"/>
              <a:t>for CSPs to get the most value from big data</a:t>
            </a:r>
          </a:p>
          <a:p>
            <a:pPr eaLnBrk="1" hangingPunct="1"/>
            <a:r>
              <a:rPr lang="en-US" dirty="0" smtClean="0"/>
              <a:t>• The emerging pattern of big data is focused on delivering</a:t>
            </a:r>
          </a:p>
          <a:p>
            <a:pPr eaLnBrk="1" hangingPunct="1"/>
            <a:r>
              <a:rPr lang="en-GB" dirty="0" smtClean="0"/>
              <a:t>measurable business value.</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6B6033-DADC-404C-85C6-5AB8B2400C20}" type="slidenum">
              <a:rPr lang="en-GB" smtClean="0"/>
              <a:pPr/>
              <a:t>12</a:t>
            </a:fld>
            <a:endParaRPr lang="en-GB"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By combining the customer location information with customer demographics and preferences, CSPs are starting to provide Data Analytics as a Service (</a:t>
            </a:r>
            <a:r>
              <a:rPr lang="en-US" dirty="0" err="1" smtClean="0"/>
              <a:t>DAaaS</a:t>
            </a:r>
            <a:r>
              <a:rPr lang="en-US" dirty="0" smtClean="0"/>
              <a:t>) to other key verticals including: retail, financial services, advertising, healthcare, public services and other customer-facing businesses</a:t>
            </a:r>
          </a:p>
          <a:p>
            <a:pPr eaLnBrk="1" hangingPunct="1">
              <a:spcBef>
                <a:spcPct val="0"/>
              </a:spcBef>
            </a:pPr>
            <a:endParaRPr lang="en-US" dirty="0" smtClean="0"/>
          </a:p>
          <a:p>
            <a:pPr eaLnBrk="1" hangingPunct="1">
              <a:spcBef>
                <a:spcPct val="0"/>
              </a:spcBef>
            </a:pPr>
            <a:r>
              <a:rPr lang="en-US" dirty="0" smtClean="0"/>
              <a:t>Measure advertising performance at particular location by the rate of visits, the increase in number of visits to outlets, analyze competitor activities as well. This would allows a more informed </a:t>
            </a:r>
            <a:r>
              <a:rPr lang="en-US" dirty="0" err="1" smtClean="0"/>
              <a:t>understanddetermining</a:t>
            </a:r>
            <a:r>
              <a:rPr lang="en-US" dirty="0" smtClean="0"/>
              <a:t> </a:t>
            </a:r>
            <a:r>
              <a:rPr lang="en-US" dirty="0" err="1" smtClean="0"/>
              <a:t>ing</a:t>
            </a:r>
            <a:r>
              <a:rPr lang="en-US" dirty="0" smtClean="0"/>
              <a:t> for the return of investment in advertising campaign.</a:t>
            </a:r>
          </a:p>
          <a:p>
            <a:pPr eaLnBrk="1" hangingPunct="1">
              <a:spcBef>
                <a:spcPct val="0"/>
              </a:spcBef>
            </a:pPr>
            <a:endParaRPr lang="en-US" dirty="0" smtClean="0"/>
          </a:p>
          <a:p>
            <a:pPr eaLnBrk="1" hangingPunct="1">
              <a:spcBef>
                <a:spcPct val="0"/>
              </a:spcBef>
            </a:pPr>
            <a:r>
              <a:rPr lang="en-US" dirty="0" smtClean="0"/>
              <a:t>Finding effective advertising </a:t>
            </a:r>
            <a:r>
              <a:rPr lang="en-US" dirty="0" err="1" smtClean="0"/>
              <a:t>flatform</a:t>
            </a:r>
            <a:r>
              <a:rPr lang="en-US" dirty="0" smtClean="0"/>
              <a:t>. Potentially, identify location and match with particular demographic, time of the day for product pricing in Singapore, which is applicable for outdoor billboard, banners, advertising screen. </a:t>
            </a:r>
          </a:p>
          <a:p>
            <a:pPr eaLnBrk="1" hangingPunct="1">
              <a:spcBef>
                <a:spcPct val="0"/>
              </a:spcBef>
            </a:pPr>
            <a:endParaRPr lang="en-US" dirty="0" smtClean="0"/>
          </a:p>
          <a:p>
            <a:pPr eaLnBrk="1" hangingPunct="1">
              <a:spcBef>
                <a:spcPct val="0"/>
              </a:spcBef>
            </a:pPr>
            <a:r>
              <a:rPr lang="en-US" dirty="0" smtClean="0"/>
              <a:t>Advertising content based on location. Meaning, social media, websites and online content can be tailored to for advertising based on location of the person by showing near by promotions, discount, sales, or items of interest to the users based on their browsing pattern.</a:t>
            </a:r>
          </a:p>
          <a:p>
            <a:pPr eaLnBrk="1" hangingPunct="1">
              <a:spcBef>
                <a:spcPct val="0"/>
              </a:spcBef>
            </a:pPr>
            <a:endParaRPr lang="en-US" dirty="0" smtClean="0"/>
          </a:p>
          <a:p>
            <a:pPr eaLnBrk="1" hangingPunct="1">
              <a:spcBef>
                <a:spcPct val="0"/>
              </a:spcBef>
            </a:pPr>
            <a:r>
              <a:rPr lang="en-US" dirty="0" smtClean="0"/>
              <a:t>Personalized deals, offers, promotions and coupons. Advanced analytic would enable </a:t>
            </a:r>
            <a:r>
              <a:rPr lang="en-US" dirty="0" err="1" smtClean="0"/>
              <a:t>Starhub</a:t>
            </a:r>
            <a:r>
              <a:rPr lang="en-US" dirty="0" smtClean="0"/>
              <a:t> to engage in personalized offers and promotions, which helps to increase customers satisfactions and reduce spamming which eventually reduces churning. For example,</a:t>
            </a:r>
            <a:r>
              <a:rPr lang="en-US" baseline="0" dirty="0" smtClean="0"/>
              <a:t> using analytic system to monitor data usage, call minutes per month to offer additional package on top of the standard plan when the users reach their limits.</a:t>
            </a:r>
            <a:endParaRPr lang="en-US" dirty="0" smtClean="0"/>
          </a:p>
          <a:p>
            <a:pPr eaLnBrk="1" hangingPunct="1">
              <a:spcBef>
                <a:spcPct val="0"/>
              </a:spcBef>
            </a:pPr>
            <a:endParaRPr lang="en-US" dirty="0" smtClean="0"/>
          </a:p>
          <a:p>
            <a:pPr eaLnBrk="1" hangingPunct="1">
              <a:spcBef>
                <a:spcPct val="0"/>
              </a:spcBef>
            </a:pPr>
            <a:r>
              <a:rPr lang="en-US" dirty="0" smtClean="0"/>
              <a:t>Advertisers partnering with </a:t>
            </a:r>
            <a:r>
              <a:rPr lang="en-US" dirty="0" err="1" smtClean="0"/>
              <a:t>Starhub</a:t>
            </a:r>
            <a:r>
              <a:rPr lang="en-US" dirty="0" smtClean="0"/>
              <a:t> could reach specific demographic segments on mobile, identify and serve ads to loyal customers, and re-target particular users based on our Data Science and Data Solution team.</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61</a:t>
            </a:fld>
            <a:endParaRPr lang="en-GB"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chemeClr val="tx1"/>
                </a:solidFill>
                <a:latin typeface="+mn-lt"/>
                <a:ea typeface="+mn-ea"/>
                <a:cs typeface="+mn-cs"/>
              </a:rPr>
              <a:t>Pitney </a:t>
            </a:r>
            <a:r>
              <a:rPr lang="en-US" sz="1200" b="0" i="0" kern="1200" dirty="0" err="1" smtClean="0">
                <a:solidFill>
                  <a:schemeClr val="tx1"/>
                </a:solidFill>
                <a:latin typeface="+mn-lt"/>
                <a:ea typeface="+mn-ea"/>
                <a:cs typeface="+mn-cs"/>
              </a:rPr>
              <a:t>bowes</a:t>
            </a:r>
            <a:r>
              <a:rPr lang="en-US" sz="1200" b="0" i="0" kern="1200" baseline="0" dirty="0" smtClean="0">
                <a:solidFill>
                  <a:schemeClr val="tx1"/>
                </a:solidFill>
                <a:latin typeface="+mn-lt"/>
                <a:ea typeface="+mn-ea"/>
                <a:cs typeface="+mn-cs"/>
              </a:rPr>
              <a:t> is </a:t>
            </a:r>
            <a:r>
              <a:rPr lang="en-US" sz="1200" b="0" i="0" kern="1200" dirty="0" err="1" smtClean="0">
                <a:solidFill>
                  <a:schemeClr val="tx1"/>
                </a:solidFill>
                <a:latin typeface="+mn-lt"/>
                <a:ea typeface="+mn-ea"/>
                <a:cs typeface="+mn-cs"/>
              </a:rPr>
              <a:t>eCommerce</a:t>
            </a:r>
            <a:r>
              <a:rPr lang="en-US" sz="1200" b="0" i="0" kern="1200" dirty="0" smtClean="0">
                <a:solidFill>
                  <a:schemeClr val="tx1"/>
                </a:solidFill>
                <a:latin typeface="+mn-lt"/>
                <a:ea typeface="+mn-ea"/>
                <a:cs typeface="+mn-cs"/>
              </a:rPr>
              <a:t> solutions, shipping and mailing products, location intelligence, customer engagement and customer information management solutions. And</a:t>
            </a:r>
            <a:r>
              <a:rPr lang="en-US" sz="1200" b="0" i="0" kern="1200" baseline="0" dirty="0" smtClean="0">
                <a:solidFill>
                  <a:schemeClr val="tx1"/>
                </a:solidFill>
                <a:latin typeface="+mn-lt"/>
                <a:ea typeface="+mn-ea"/>
                <a:cs typeface="+mn-cs"/>
              </a:rPr>
              <a:t> this is h</a:t>
            </a:r>
            <a:r>
              <a:rPr lang="en-US" sz="1200" b="0" i="0" kern="1200" dirty="0" smtClean="0">
                <a:solidFill>
                  <a:schemeClr val="tx1"/>
                </a:solidFill>
                <a:latin typeface="+mn-lt"/>
                <a:ea typeface="+mn-ea"/>
                <a:cs typeface="+mn-cs"/>
              </a:rPr>
              <a:t>ow</a:t>
            </a:r>
            <a:r>
              <a:rPr lang="en-US" sz="1200" b="0" i="0" kern="1200" baseline="0" dirty="0" smtClean="0">
                <a:solidFill>
                  <a:schemeClr val="tx1"/>
                </a:solidFill>
                <a:latin typeface="+mn-lt"/>
                <a:ea typeface="+mn-ea"/>
                <a:cs typeface="+mn-cs"/>
              </a:rPr>
              <a:t> it takes on Insurance Company.</a:t>
            </a:r>
          </a:p>
          <a:p>
            <a:endParaRPr lang="en-US" dirty="0" smtClean="0"/>
          </a:p>
          <a:p>
            <a:pPr eaLnBrk="1" hangingPunct="1">
              <a:spcAft>
                <a:spcPts val="0"/>
              </a:spcAft>
              <a:buFont typeface="Arial" pitchFamily="34" charset="0"/>
              <a:buChar char="•"/>
              <a:defRPr/>
            </a:pPr>
            <a:r>
              <a:rPr lang="en-US" b="0" dirty="0" smtClean="0"/>
              <a:t>“If I’m an insurer that wants to accurately price insurance coverage on a particular house, I need to know, are you in an earthquake zone, a flood zone, or are you in an area that is prone to wildfires,” says Bill Sinn, marketing director for insurance and healthcare at Pitney Bowes. “And, if I know a major storm is approaching I want to know, with precision, that I’ve got 50,000 policy holders that could be impacted.”</a:t>
            </a:r>
          </a:p>
          <a:p>
            <a:pPr eaLnBrk="1" hangingPunct="1">
              <a:spcAft>
                <a:spcPts val="0"/>
              </a:spcAft>
              <a:buFont typeface="Arial" pitchFamily="34" charset="0"/>
              <a:buChar char="•"/>
              <a:defRPr/>
            </a:pPr>
            <a:r>
              <a:rPr lang="en-US" dirty="0" smtClean="0"/>
              <a:t>Sinn says that products like </a:t>
            </a:r>
            <a:r>
              <a:rPr lang="en-US" dirty="0" smtClean="0">
                <a:hlinkClick r:id="rId3"/>
              </a:rPr>
              <a:t>MapInfo Professional</a:t>
            </a:r>
            <a:r>
              <a:rPr lang="en-US" dirty="0" smtClean="0"/>
              <a:t>, which allow users to visualize geospatial data, have revolutionized the way insurance underwriters, actuaries, claims, and marketing professionals utilize the information. “Underwriters previously had to look at a spreadsheet,” Sinn says. “But now they can visualize it and look spatially and say, how many other policy holders do I have near that location?” While data used to be broken down by zip code, Sinn notes that MapInfo Professional lets users drop a pin in a location and then micro-analyze data however they choose—for example, by creating a mile-radius ring around the projected storm path.</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62</a:t>
            </a:fld>
            <a:endParaRPr lang="en-GB"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Hence, location intelligence tools can assist insurers by:</a:t>
            </a:r>
          </a:p>
          <a:p>
            <a:r>
              <a:rPr lang="en-US" dirty="0" smtClean="0"/>
              <a:t>• Accurately assessing marketing potential, better focusing</a:t>
            </a:r>
          </a:p>
          <a:p>
            <a:r>
              <a:rPr lang="en-US" dirty="0" smtClean="0"/>
              <a:t>marketing, sales, and distribution management, and</a:t>
            </a:r>
          </a:p>
          <a:p>
            <a:r>
              <a:rPr lang="en-GB" dirty="0" smtClean="0"/>
              <a:t>maximizing producer effectiveness</a:t>
            </a:r>
          </a:p>
          <a:p>
            <a:r>
              <a:rPr lang="en-US" dirty="0" smtClean="0"/>
              <a:t>• Improving underwriting decisions by providing more</a:t>
            </a:r>
          </a:p>
          <a:p>
            <a:r>
              <a:rPr lang="en-GB" dirty="0" smtClean="0"/>
              <a:t>accurate exposure analyses</a:t>
            </a:r>
          </a:p>
          <a:p>
            <a:r>
              <a:rPr lang="en-US" dirty="0" smtClean="0"/>
              <a:t>• Increasing competitiveness through more refined and</a:t>
            </a:r>
          </a:p>
          <a:p>
            <a:r>
              <a:rPr lang="en-GB" dirty="0" smtClean="0"/>
              <a:t>accurate pricing.</a:t>
            </a:r>
          </a:p>
          <a:p>
            <a:r>
              <a:rPr lang="en-US" dirty="0" smtClean="0"/>
              <a:t>• Increasing organizational efficiency and profitability through</a:t>
            </a:r>
          </a:p>
          <a:p>
            <a:r>
              <a:rPr lang="en-US" dirty="0" smtClean="0"/>
              <a:t>deployment of “low touch” or “no touch” automated</a:t>
            </a:r>
          </a:p>
          <a:p>
            <a:r>
              <a:rPr lang="en-US" dirty="0" smtClean="0"/>
              <a:t>underwriting systems, augmented rules engine technology,</a:t>
            </a:r>
          </a:p>
          <a:p>
            <a:r>
              <a:rPr lang="en-US" dirty="0" smtClean="0"/>
              <a:t>and enhanced service-oriented architectures supported by</a:t>
            </a:r>
          </a:p>
          <a:p>
            <a:r>
              <a:rPr lang="en-GB" dirty="0" smtClean="0"/>
              <a:t>web services applications</a:t>
            </a:r>
          </a:p>
          <a:p>
            <a:r>
              <a:rPr lang="en-US" dirty="0" smtClean="0"/>
              <a:t>• Managing risk on a portfolio basis and complying with</a:t>
            </a:r>
          </a:p>
          <a:p>
            <a:r>
              <a:rPr lang="en-GB" dirty="0" smtClean="0"/>
              <a:t>regulatory reporting requirements</a:t>
            </a:r>
          </a:p>
          <a:p>
            <a:r>
              <a:rPr lang="en-US" dirty="0" smtClean="0"/>
              <a:t>• Streamlining claims handling processes and providing</a:t>
            </a:r>
          </a:p>
          <a:p>
            <a:r>
              <a:rPr lang="en-GB" dirty="0" smtClean="0"/>
              <a:t>added-value customer service offerings</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63</a:t>
            </a:fld>
            <a:endParaRPr lang="en-GB"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spcAft>
                <a:spcPts val="0"/>
              </a:spcAft>
              <a:buFont typeface="Arial" pitchFamily="34" charset="0"/>
              <a:buChar char="•"/>
              <a:defRPr/>
            </a:pPr>
            <a:r>
              <a:rPr lang="en-US" dirty="0" smtClean="0"/>
              <a:t>Through</a:t>
            </a:r>
            <a:r>
              <a:rPr lang="en-US" baseline="0" dirty="0" smtClean="0"/>
              <a:t> the understanding of its trade area, they can assess its relative performance. For instance,</a:t>
            </a:r>
            <a:endParaRPr lang="en-US" dirty="0" smtClean="0"/>
          </a:p>
          <a:p>
            <a:pPr eaLnBrk="1" hangingPunct="1">
              <a:spcAft>
                <a:spcPts val="0"/>
              </a:spcAft>
              <a:buFont typeface="Arial" pitchFamily="34" charset="0"/>
              <a:buChar char="•"/>
              <a:defRPr/>
            </a:pPr>
            <a:r>
              <a:rPr lang="en-US" dirty="0" smtClean="0"/>
              <a:t>. </a:t>
            </a:r>
            <a:r>
              <a:rPr lang="en-US" dirty="0" smtClean="0"/>
              <a:t>“Based on an understanding of the demographic profile of the area which suggests that there is $100 million worth of potential business in the area, but the branch is only generating $25 million.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64</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spcAft>
                <a:spcPts val="0"/>
              </a:spcAft>
              <a:buFont typeface="Arial" pitchFamily="34" charset="0"/>
              <a:buChar char="•"/>
              <a:defRPr/>
            </a:pPr>
            <a:r>
              <a:rPr lang="en-US" dirty="0" smtClean="0"/>
              <a:t>Further evaluation can be conducted to better understand this shortfall. The regional manager could re-evaluate </a:t>
            </a:r>
          </a:p>
          <a:p>
            <a:pPr eaLnBrk="1" hangingPunct="1">
              <a:spcAft>
                <a:spcPts val="0"/>
              </a:spcAft>
              <a:buFont typeface="Arial" pitchFamily="34" charset="0"/>
              <a:buChar char="•"/>
              <a:defRPr/>
            </a:pPr>
            <a:r>
              <a:rPr lang="en-US" dirty="0" smtClean="0"/>
              <a:t>local leadership,</a:t>
            </a:r>
          </a:p>
          <a:p>
            <a:pPr eaLnBrk="1" hangingPunct="1">
              <a:spcAft>
                <a:spcPts val="0"/>
              </a:spcAft>
              <a:buFont typeface="Arial" pitchFamily="34" charset="0"/>
              <a:buChar char="•"/>
              <a:defRPr/>
            </a:pPr>
            <a:r>
              <a:rPr lang="en-US" dirty="0" smtClean="0"/>
              <a:t>the mix of products/services offered in that branch, </a:t>
            </a:r>
          </a:p>
          <a:p>
            <a:pPr eaLnBrk="1" hangingPunct="1">
              <a:spcAft>
                <a:spcPts val="0"/>
              </a:spcAft>
              <a:buFont typeface="Arial" pitchFamily="34" charset="0"/>
              <a:buChar char="•"/>
              <a:defRPr/>
            </a:pPr>
            <a:r>
              <a:rPr lang="en-US" dirty="0" smtClean="0"/>
              <a:t>better understand competitive positions within the market, </a:t>
            </a:r>
          </a:p>
          <a:p>
            <a:pPr eaLnBrk="1" hangingPunct="1">
              <a:spcAft>
                <a:spcPts val="0"/>
              </a:spcAft>
              <a:buFont typeface="Arial" pitchFamily="34" charset="0"/>
              <a:buChar char="•"/>
              <a:defRPr/>
            </a:pPr>
            <a:r>
              <a:rPr lang="en-US" dirty="0" smtClean="0"/>
              <a:t>and/or reassess the targets for that branch.”</a:t>
            </a:r>
          </a:p>
          <a:p>
            <a:pPr eaLnBrk="1" hangingPunct="1">
              <a:spcAft>
                <a:spcPts val="0"/>
              </a:spcAft>
              <a:buFont typeface="Arial" pitchFamily="34" charset="0"/>
              <a:buChar char="•"/>
              <a:defRPr/>
            </a:pPr>
            <a:endParaRPr lang="en-US" dirty="0" smtClean="0"/>
          </a:p>
          <a:p>
            <a:pPr eaLnBrk="1" fontAlgn="auto" hangingPunct="1">
              <a:spcAft>
                <a:spcPts val="0"/>
              </a:spcAft>
              <a:buFont typeface="Arial" pitchFamily="34" charset="0"/>
              <a:buChar char="•"/>
              <a:defRPr/>
            </a:pPr>
            <a:r>
              <a:rPr lang="en-US" dirty="0" smtClean="0"/>
              <a:t>Banks and credit card companies can also use location intelligence tools to better detect fraud, and also avoid flagging legitimate charges as potentially fraudulent. “As they start to develop profiles of where you shop, that makes it a bit cleaner to anticipate charges that on the surface might seem a bit outside the norm,” says </a:t>
            </a:r>
            <a:r>
              <a:rPr lang="en-US" dirty="0" err="1" smtClean="0"/>
              <a:t>Hempfield</a:t>
            </a:r>
            <a:r>
              <a:rPr lang="en-US" dirty="0" smtClean="0"/>
              <a:t>. “There’s nothing worse than when a customer tries to buy a plane ticket, and the bank, because the airline’s call center is in a different state or country, thinks it’s an illegitimate charge and rejects the purchase.”</a:t>
            </a:r>
          </a:p>
          <a:p>
            <a:pPr eaLnBrk="1" fontAlgn="auto" hangingPunct="1">
              <a:spcAft>
                <a:spcPts val="0"/>
              </a:spcAft>
              <a:buFont typeface="Arial" pitchFamily="34" charset="0"/>
              <a:buChar char="•"/>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Char char="•"/>
              <a:defRPr/>
            </a:pPr>
            <a:r>
              <a:rPr lang="en-US" dirty="0" err="1" smtClean="0"/>
              <a:t>Hempfield</a:t>
            </a:r>
            <a:r>
              <a:rPr lang="en-US" dirty="0" smtClean="0"/>
              <a:t> explains how financial institutions can use geospatial data to electronically send their cardholders special offers when they’re at or near specific stores. “Banks and credit card companies want to help drive additional business to their network of retailers,”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65</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Selling fraction of processed data- for a particular purpose (such as demographic, crowded </a:t>
            </a:r>
            <a:r>
              <a:rPr lang="en-US" dirty="0" err="1" smtClean="0"/>
              <a:t>area,etc</a:t>
            </a:r>
            <a:r>
              <a:rPr lang="en-US" dirty="0" smtClean="0"/>
              <a:t>)</a:t>
            </a:r>
            <a:r>
              <a:rPr lang="en-US" baseline="0" dirty="0" smtClean="0"/>
              <a:t> to LTA.</a:t>
            </a:r>
            <a:endParaRPr lang="en-US" dirty="0" smtClean="0"/>
          </a:p>
          <a:p>
            <a:pPr eaLnBrk="1" hangingPunct="1">
              <a:spcBef>
                <a:spcPct val="0"/>
              </a:spcBef>
            </a:pPr>
            <a:endParaRPr lang="en-US" dirty="0" smtClean="0"/>
          </a:p>
          <a:p>
            <a:pPr eaLnBrk="1" hangingPunct="1">
              <a:spcBef>
                <a:spcPct val="0"/>
              </a:spcBef>
            </a:pPr>
            <a:r>
              <a:rPr lang="en-US" dirty="0" smtClean="0"/>
              <a:t>Selling a whole package of aggregated data. Which is the entire anonymous location based data of </a:t>
            </a:r>
            <a:r>
              <a:rPr lang="en-US" dirty="0" err="1" smtClean="0"/>
              <a:t>starhub</a:t>
            </a:r>
            <a:r>
              <a:rPr lang="en-US" dirty="0" smtClean="0"/>
              <a:t> customers. So that the buyers can further extract information or perform analysis so as to gain insights.</a:t>
            </a:r>
          </a:p>
          <a:p>
            <a:pPr eaLnBrk="1" hangingPunct="1">
              <a:spcBef>
                <a:spcPct val="0"/>
              </a:spcBef>
            </a:pPr>
            <a:endParaRPr lang="en-US" dirty="0" smtClean="0"/>
          </a:p>
          <a:p>
            <a:pPr eaLnBrk="1" hangingPunct="1">
              <a:spcBef>
                <a:spcPct val="0"/>
              </a:spcBef>
            </a:pPr>
            <a:r>
              <a:rPr lang="en-US" dirty="0" smtClean="0"/>
              <a:t>Selling a final product as a report for a particular purpose. E.g. </a:t>
            </a:r>
            <a:r>
              <a:rPr lang="en-US" dirty="0" err="1" smtClean="0"/>
              <a:t>Starhub</a:t>
            </a:r>
            <a:r>
              <a:rPr lang="en-US" dirty="0" smtClean="0"/>
              <a:t> could perform necessary analysis on the data obtained and then only produce the required report that the buyers want.</a:t>
            </a:r>
          </a:p>
          <a:p>
            <a:pPr eaLnBrk="1" hangingPunct="1">
              <a:spcBef>
                <a:spcPct val="0"/>
              </a:spcBef>
            </a:pPr>
            <a:endParaRPr lang="en-US" dirty="0" smtClean="0"/>
          </a:p>
          <a:p>
            <a:pPr eaLnBrk="1" hangingPunct="1">
              <a:spcBef>
                <a:spcPct val="0"/>
              </a:spcBef>
            </a:pPr>
            <a:r>
              <a:rPr lang="en-US" dirty="0" smtClean="0"/>
              <a:t>Furthermore, Research</a:t>
            </a:r>
            <a:r>
              <a:rPr lang="en-US" baseline="0" dirty="0" smtClean="0"/>
              <a:t> and Development into the current data and external data (if possible) </a:t>
            </a:r>
            <a:r>
              <a:rPr lang="en-US" dirty="0" smtClean="0"/>
              <a:t>could be used to identify out-break of diseases, disaster, social unrest and </a:t>
            </a:r>
            <a:r>
              <a:rPr lang="en-US" dirty="0" err="1" smtClean="0"/>
              <a:t>emering</a:t>
            </a:r>
            <a:r>
              <a:rPr lang="en-US" dirty="0" smtClean="0"/>
              <a:t> hot-spot.</a:t>
            </a:r>
            <a:endParaRPr lang="en-GB" dirty="0" smtClean="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66</a:t>
            </a:fld>
            <a:endParaRPr lang="en-GB"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Criminal activities and security protection. For instance, University of Illinois computer scientist </a:t>
            </a:r>
            <a:r>
              <a:rPr lang="en-US" dirty="0" err="1" smtClean="0"/>
              <a:t>Kalev</a:t>
            </a:r>
            <a:r>
              <a:rPr lang="en-US" dirty="0" smtClean="0"/>
              <a:t> </a:t>
            </a:r>
            <a:r>
              <a:rPr lang="en-US" dirty="0" err="1" smtClean="0"/>
              <a:t>Leetaru</a:t>
            </a:r>
            <a:r>
              <a:rPr lang="en-US" dirty="0" smtClean="0"/>
              <a:t>, written about being able to locate Osama Bin Laden’s location based on mining news report, basically, he connected cities together if they were mentioned in a same article. Then he ended up with the map as seen below, all roads lead to a 200-kilometer radius about </a:t>
            </a:r>
            <a:r>
              <a:rPr lang="en-US" dirty="0" err="1" smtClean="0"/>
              <a:t>Abbottabad</a:t>
            </a:r>
            <a:r>
              <a:rPr lang="en-US" dirty="0" smtClean="0"/>
              <a:t>. Personally, I would not say this as a reliable way to solve problems, however, this type of new research and studies on human behavior could potentially lead to exciting field of getting political intelligence. </a:t>
            </a:r>
          </a:p>
          <a:p>
            <a:pPr eaLnBrk="1" hangingPunct="1">
              <a:spcBef>
                <a:spcPct val="0"/>
              </a:spcBef>
            </a:pPr>
            <a:endParaRPr lang="en-US" dirty="0" smtClean="0"/>
          </a:p>
          <a:p>
            <a:pPr eaLnBrk="1" hangingPunct="1">
              <a:spcBef>
                <a:spcPct val="0"/>
              </a:spcBef>
            </a:pPr>
            <a:r>
              <a:rPr lang="en-US" b="1" dirty="0" smtClean="0"/>
              <a:t>Using location-based report to predict political events: </a:t>
            </a:r>
            <a:r>
              <a:rPr lang="en-US" dirty="0" err="1" smtClean="0"/>
              <a:t>Futhermore</a:t>
            </a:r>
            <a:r>
              <a:rPr lang="en-US" dirty="0" smtClean="0"/>
              <a:t>, predictive models can be built with data from social media conversations, mobile phones and browsing behavior. Potential illegal activities, gathering can be identify and prevented. Furthermore, historical data might as well give insights into potential triggers for such events in the future.</a:t>
            </a:r>
          </a:p>
          <a:p>
            <a:pPr eaLnBrk="1" hangingPunct="1">
              <a:spcBef>
                <a:spcPct val="0"/>
              </a:spcBef>
            </a:pPr>
            <a:endParaRPr lang="en-US" dirty="0" smtClean="0"/>
          </a:p>
          <a:p>
            <a:pPr eaLnBrk="1" hangingPunct="1">
              <a:spcBef>
                <a:spcPct val="0"/>
              </a:spcBef>
            </a:pPr>
            <a:endParaRPr lang="en-GB" b="1"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0E2069-ADFA-46F5-A718-F4B422ED050C}" type="slidenum">
              <a:rPr lang="en-GB" smtClean="0"/>
              <a:pPr/>
              <a:t>68</a:t>
            </a:fld>
            <a:endParaRPr lang="en-GB"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Ferrara,</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 a post-doctoral researcher at Indiana University’s Center for Complex Networks and Systems </a:t>
            </a:r>
            <a:r>
              <a:rPr lang="en-US" sz="1200" b="0" i="0" kern="1200" dirty="0" err="1" smtClean="0">
                <a:solidFill>
                  <a:schemeClr val="tx1"/>
                </a:solidFill>
                <a:latin typeface="+mn-lt"/>
                <a:ea typeface="+mn-ea"/>
                <a:cs typeface="+mn-cs"/>
              </a:rPr>
              <a:t>Research,and</a:t>
            </a:r>
            <a:r>
              <a:rPr lang="en-US" sz="1200" b="0" i="0" kern="1200" dirty="0" smtClean="0">
                <a:solidFill>
                  <a:schemeClr val="tx1"/>
                </a:solidFill>
                <a:latin typeface="+mn-lt"/>
                <a:ea typeface="+mn-ea"/>
                <a:cs typeface="+mn-cs"/>
              </a:rPr>
              <a:t> collaborators from the University of Messina, Italy assisted police in Italy with investigations into murder, bribery, robbery, drug trafficking and prostitution by using social network modeling to conduct criminal network analysis using phone call data obtained by police.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researcher </a:t>
            </a:r>
            <a:r>
              <a:rPr lang="en-US" sz="1200" b="0" i="0" kern="1200" dirty="0" smtClean="0">
                <a:solidFill>
                  <a:schemeClr val="tx1"/>
                </a:solidFill>
                <a:latin typeface="+mn-lt"/>
                <a:ea typeface="+mn-ea"/>
                <a:cs typeface="+mn-cs"/>
              </a:rPr>
              <a:t>create what they call a dynamic spring layout — a series of nodes that represent possible members of criminal networks — and analyze how those members interact and shape their interconnections over time.” Using</a:t>
            </a:r>
            <a:r>
              <a:rPr lang="en-US" sz="1200" b="0" i="0" kern="1200" baseline="0" dirty="0" smtClean="0">
                <a:solidFill>
                  <a:schemeClr val="tx1"/>
                </a:solidFill>
                <a:latin typeface="+mn-lt"/>
                <a:ea typeface="+mn-ea"/>
                <a:cs typeface="+mn-cs"/>
              </a:rPr>
              <a:t> a software,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LogAnalysis</a:t>
            </a:r>
            <a:r>
              <a:rPr lang="en-US" sz="1200" b="0" i="0" kern="1200" dirty="0" smtClean="0">
                <a:solidFill>
                  <a:schemeClr val="tx1"/>
                </a:solidFill>
                <a:latin typeface="+mn-lt"/>
                <a:ea typeface="+mn-ea"/>
                <a:cs typeface="+mn-cs"/>
              </a:rPr>
              <a:t>, it </a:t>
            </a:r>
            <a:r>
              <a:rPr lang="en-US" sz="1200" b="0" i="0" kern="1200" dirty="0" err="1" smtClean="0">
                <a:solidFill>
                  <a:schemeClr val="tx1"/>
                </a:solidFill>
                <a:latin typeface="+mn-lt"/>
                <a:ea typeface="+mn-ea"/>
                <a:cs typeface="+mn-cs"/>
              </a:rPr>
              <a:t>automatizes</a:t>
            </a:r>
            <a:r>
              <a:rPr lang="en-US" sz="1200" b="0" i="0" kern="1200" dirty="0" smtClean="0">
                <a:solidFill>
                  <a:schemeClr val="tx1"/>
                </a:solidFill>
                <a:latin typeface="+mn-lt"/>
                <a:ea typeface="+mn-ea"/>
                <a:cs typeface="+mn-cs"/>
              </a:rPr>
              <a:t> the import of raw telephone data, then removes recognized ambiguities and redundancies, before converting the information into a form ready for exploration and analysis. Once the criminal</a:t>
            </a:r>
            <a:r>
              <a:rPr lang="en-US" sz="1200" b="0" i="0" kern="1200" baseline="0" dirty="0" smtClean="0">
                <a:solidFill>
                  <a:schemeClr val="tx1"/>
                </a:solidFill>
                <a:latin typeface="+mn-lt"/>
                <a:ea typeface="+mn-ea"/>
                <a:cs typeface="+mn-cs"/>
              </a:rPr>
              <a:t> network has been identified, the relationships within such network is analyzed for hierarchical structure.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69</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s-ES" dirty="0" err="1" smtClean="0"/>
              <a:t>For</a:t>
            </a:r>
            <a:r>
              <a:rPr lang="es-ES" dirty="0" smtClean="0"/>
              <a:t> </a:t>
            </a:r>
            <a:r>
              <a:rPr lang="es-ES" dirty="0" err="1" smtClean="0"/>
              <a:t>example</a:t>
            </a:r>
            <a:r>
              <a:rPr lang="es-ES" dirty="0" smtClean="0"/>
              <a:t>, </a:t>
            </a:r>
            <a:r>
              <a:rPr lang="es-ES" dirty="0" err="1" smtClean="0"/>
              <a:t>Telefónica’s</a:t>
            </a:r>
            <a:r>
              <a:rPr lang="es-ES" dirty="0" smtClean="0"/>
              <a:t> </a:t>
            </a:r>
            <a:r>
              <a:rPr lang="es-ES" dirty="0" err="1" smtClean="0"/>
              <a:t>Brazilian</a:t>
            </a:r>
            <a:r>
              <a:rPr lang="es-ES" dirty="0" smtClean="0"/>
              <a:t> </a:t>
            </a:r>
            <a:r>
              <a:rPr lang="es-ES" dirty="0" err="1" smtClean="0"/>
              <a:t>subsidiary</a:t>
            </a:r>
            <a:r>
              <a:rPr lang="es-ES" dirty="0" smtClean="0"/>
              <a:t>, Vivo,</a:t>
            </a:r>
          </a:p>
          <a:p>
            <a:pPr eaLnBrk="1" hangingPunct="1">
              <a:defRPr/>
            </a:pPr>
            <a:r>
              <a:rPr lang="en-US" dirty="0" smtClean="0"/>
              <a:t>implemented a solution that uses call data, demographics and</a:t>
            </a:r>
          </a:p>
          <a:p>
            <a:pPr eaLnBrk="1" hangingPunct="1">
              <a:defRPr/>
            </a:pPr>
            <a:r>
              <a:rPr lang="en-US" dirty="0" smtClean="0"/>
              <a:t>predictive modeling to reach out to customers and only offer</a:t>
            </a:r>
          </a:p>
          <a:p>
            <a:pPr eaLnBrk="1" hangingPunct="1">
              <a:defRPr/>
            </a:pPr>
            <a:r>
              <a:rPr lang="en-US" dirty="0" smtClean="0"/>
              <a:t>them products and services that match their needs and</a:t>
            </a:r>
          </a:p>
          <a:p>
            <a:pPr eaLnBrk="1" hangingPunct="1">
              <a:defRPr/>
            </a:pPr>
            <a:r>
              <a:rPr lang="en-GB" dirty="0" smtClean="0"/>
              <a:t>lifestyles.</a:t>
            </a:r>
          </a:p>
          <a:p>
            <a:pPr eaLnBrk="1" hangingPunct="1">
              <a:defRPr/>
            </a:pPr>
            <a:r>
              <a:rPr lang="en-US" dirty="0" smtClean="0"/>
              <a:t>This can preemptively</a:t>
            </a:r>
          </a:p>
          <a:p>
            <a:pPr eaLnBrk="1" hangingPunct="1">
              <a:defRPr/>
            </a:pPr>
            <a:r>
              <a:rPr lang="en-US" dirty="0" smtClean="0"/>
              <a:t>contact customers who have recently exceeded their allotted</a:t>
            </a:r>
          </a:p>
          <a:p>
            <a:pPr eaLnBrk="1" hangingPunct="1">
              <a:defRPr/>
            </a:pPr>
            <a:r>
              <a:rPr lang="en-US" dirty="0" smtClean="0"/>
              <a:t>calling minutes and offer discounted upgrade options that</a:t>
            </a:r>
          </a:p>
          <a:p>
            <a:pPr eaLnBrk="1" hangingPunct="1">
              <a:defRPr/>
            </a:pPr>
            <a:r>
              <a:rPr lang="en-GB" dirty="0" smtClean="0"/>
              <a:t>will prevent future overages.</a:t>
            </a:r>
          </a:p>
          <a:p>
            <a:pPr eaLnBrk="1" hangingPunct="1">
              <a:defRPr/>
            </a:pPr>
            <a:r>
              <a:rPr lang="en-GB" dirty="0" smtClean="0"/>
              <a:t>This approach demonstrates to</a:t>
            </a:r>
          </a:p>
          <a:p>
            <a:pPr eaLnBrk="1" hangingPunct="1">
              <a:defRPr/>
            </a:pPr>
            <a:r>
              <a:rPr lang="en-US" dirty="0" smtClean="0"/>
              <a:t>the customer that Vivo values their business and is likely to</a:t>
            </a:r>
          </a:p>
          <a:p>
            <a:pPr eaLnBrk="1" hangingPunct="1">
              <a:defRPr/>
            </a:pPr>
            <a:r>
              <a:rPr lang="en-US" dirty="0" smtClean="0"/>
              <a:t>result in a positive customer experience. These types of</a:t>
            </a:r>
          </a:p>
          <a:p>
            <a:pPr eaLnBrk="1" hangingPunct="1">
              <a:defRPr/>
            </a:pPr>
            <a:r>
              <a:rPr lang="en-US" dirty="0" smtClean="0"/>
              <a:t>customized marketing promotions can help to prevent</a:t>
            </a:r>
          </a:p>
          <a:p>
            <a:pPr eaLnBrk="1" hangingPunct="1">
              <a:defRPr/>
            </a:pPr>
            <a:r>
              <a:rPr lang="en-US" dirty="0" smtClean="0"/>
              <a:t>churn, increase sales and lower marketing campaign costs.</a:t>
            </a:r>
          </a:p>
          <a:p>
            <a:pPr eaLnBrk="1" hangingPunct="1">
              <a:defRPr/>
            </a:pPr>
            <a:endParaRPr lang="en-US" dirty="0" smtClean="0"/>
          </a:p>
          <a:p>
            <a:pPr eaLnBrk="1" hangingPunct="1">
              <a:defRPr/>
            </a:pPr>
            <a:r>
              <a:rPr lang="en-US" b="1" dirty="0" err="1" smtClean="0"/>
              <a:t>Telefónica’s</a:t>
            </a:r>
            <a:r>
              <a:rPr lang="en-US" b="1" dirty="0" smtClean="0"/>
              <a:t> Dynamic Insights division launched its first service</a:t>
            </a:r>
          </a:p>
          <a:p>
            <a:pPr eaLnBrk="1" hangingPunct="1">
              <a:defRPr/>
            </a:pPr>
            <a:r>
              <a:rPr lang="en-GB" b="1" dirty="0" smtClean="0"/>
              <a:t>in November 2012: “Smart Steps.”</a:t>
            </a:r>
          </a:p>
          <a:p>
            <a:pPr eaLnBrk="1" hangingPunct="1">
              <a:defRPr/>
            </a:pPr>
            <a:r>
              <a:rPr lang="en-US" dirty="0" smtClean="0"/>
              <a:t>This service is designed to</a:t>
            </a:r>
          </a:p>
          <a:p>
            <a:pPr eaLnBrk="1" hangingPunct="1">
              <a:defRPr/>
            </a:pPr>
            <a:r>
              <a:rPr lang="en-US" dirty="0" smtClean="0"/>
              <a:t>provide insights to retailers to help them tailor local offerings</a:t>
            </a:r>
          </a:p>
          <a:p>
            <a:pPr eaLnBrk="1" hangingPunct="1">
              <a:defRPr/>
            </a:pPr>
            <a:r>
              <a:rPr lang="en-US" dirty="0" smtClean="0"/>
              <a:t>for existing stores, and determine the best locations and most</a:t>
            </a:r>
          </a:p>
          <a:p>
            <a:pPr eaLnBrk="1" hangingPunct="1">
              <a:defRPr/>
            </a:pPr>
            <a:r>
              <a:rPr lang="en-US" dirty="0" smtClean="0"/>
              <a:t>appropriate formats for new stores.</a:t>
            </a:r>
          </a:p>
          <a:p>
            <a:pPr eaLnBrk="1" hangingPunct="1">
              <a:defRPr/>
            </a:pPr>
            <a:endParaRPr lang="en-GB" dirty="0" smtClean="0"/>
          </a:p>
          <a:p>
            <a:pPr eaLnBrk="1" hangingPunct="1">
              <a:defRPr/>
            </a:pPr>
            <a:r>
              <a:rPr lang="en-GB" b="1" dirty="0" smtClean="0"/>
              <a:t>Verizon’s Precision</a:t>
            </a:r>
          </a:p>
          <a:p>
            <a:pPr eaLnBrk="1" hangingPunct="1">
              <a:defRPr/>
            </a:pPr>
            <a:r>
              <a:rPr lang="en-US" dirty="0" smtClean="0"/>
              <a:t>Marketing division has already trialed its solution with a sports</a:t>
            </a:r>
          </a:p>
          <a:p>
            <a:pPr eaLnBrk="1" hangingPunct="1">
              <a:defRPr/>
            </a:pPr>
            <a:r>
              <a:rPr lang="en-US" dirty="0" smtClean="0"/>
              <a:t>team. Joint promotional opportunities and ticketing packages</a:t>
            </a:r>
          </a:p>
          <a:p>
            <a:pPr eaLnBrk="1" hangingPunct="1">
              <a:defRPr/>
            </a:pPr>
            <a:r>
              <a:rPr lang="en-US" dirty="0" smtClean="0"/>
              <a:t>have boosted season ticket sales by up to 35 percent</a:t>
            </a:r>
            <a:endParaRPr lang="en-GB" b="1"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C28854-E31B-4C90-8727-624698F13BFB}" type="slidenum">
              <a:rPr lang="en-GB" smtClean="0"/>
              <a:pPr/>
              <a:t>13</a:t>
            </a:fld>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b="1" dirty="0" smtClean="0"/>
              <a:t>According to the paper,</a:t>
            </a:r>
            <a:r>
              <a:rPr lang="en-GB" b="1" baseline="0" dirty="0" smtClean="0"/>
              <a:t> </a:t>
            </a:r>
            <a:r>
              <a:rPr lang="en-GB" b="1" dirty="0" smtClean="0"/>
              <a:t>One </a:t>
            </a:r>
            <a:r>
              <a:rPr lang="en-GB" b="1" dirty="0" smtClean="0"/>
              <a:t>CSP executive </a:t>
            </a:r>
            <a:r>
              <a:rPr lang="en-US" dirty="0" smtClean="0"/>
              <a:t>estimated that using real time analytics tools could reduce fraud by more than US$100 million per </a:t>
            </a:r>
            <a:r>
              <a:rPr lang="en-US" dirty="0" smtClean="0"/>
              <a:t>year. As </a:t>
            </a:r>
            <a:r>
              <a:rPr lang="en-US" dirty="0" smtClean="0"/>
              <a:t>well as driving down overall debt-collection costs, targeting risky customers also has the added advantage of lowering churn </a:t>
            </a:r>
            <a:r>
              <a:rPr lang="en-GB" dirty="0" smtClean="0"/>
              <a:t>rates.</a:t>
            </a:r>
          </a:p>
          <a:p>
            <a:pPr eaLnBrk="1" hangingPunct="1"/>
            <a:endParaRPr lang="en-US" dirty="0" smtClean="0"/>
          </a:p>
          <a:p>
            <a:pPr eaLnBrk="1" hangingPunct="1"/>
            <a:r>
              <a:rPr lang="en-US" dirty="0" smtClean="0"/>
              <a:t>T-Mobile in the United States, for example, is collecting a</a:t>
            </a:r>
          </a:p>
          <a:p>
            <a:pPr eaLnBrk="1" hangingPunct="1"/>
            <a:r>
              <a:rPr lang="en-US" dirty="0" smtClean="0"/>
              <a:t>staggering 17 billion events a day from its network, storing this</a:t>
            </a:r>
          </a:p>
          <a:p>
            <a:pPr eaLnBrk="1" hangingPunct="1"/>
            <a:r>
              <a:rPr lang="en-US" dirty="0" smtClean="0"/>
              <a:t>data and running analytics on </a:t>
            </a:r>
            <a:r>
              <a:rPr lang="en-US" dirty="0" smtClean="0"/>
              <a:t>it. </a:t>
            </a:r>
            <a:r>
              <a:rPr lang="en-US" dirty="0" smtClean="0"/>
              <a:t>This analysis enables</a:t>
            </a:r>
          </a:p>
          <a:p>
            <a:pPr eaLnBrk="1" hangingPunct="1"/>
            <a:r>
              <a:rPr lang="en-US" dirty="0" smtClean="0"/>
              <a:t>T-Mobile to examine and correlate network performance with</a:t>
            </a:r>
          </a:p>
          <a:p>
            <a:pPr eaLnBrk="1" hangingPunct="1"/>
            <a:r>
              <a:rPr lang="en-US" dirty="0" smtClean="0"/>
              <a:t>high-value subscribers and services to better target its capital</a:t>
            </a:r>
          </a:p>
          <a:p>
            <a:pPr eaLnBrk="1" hangingPunct="1"/>
            <a:r>
              <a:rPr lang="en-GB" dirty="0" smtClean="0"/>
              <a:t>expenditure and networking engineering.</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E7C8723-8A6A-46CB-BCF4-364F63D71807}" type="slidenum">
              <a:rPr lang="en-GB" smtClean="0"/>
              <a:pPr/>
              <a:t>14</a:t>
            </a:fld>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t>Furthermore,</a:t>
            </a:r>
            <a:r>
              <a:rPr lang="en-US" baseline="0" dirty="0" smtClean="0"/>
              <a:t> </a:t>
            </a:r>
            <a:r>
              <a:rPr lang="en-US" dirty="0" smtClean="0"/>
              <a:t>XO </a:t>
            </a:r>
            <a:r>
              <a:rPr lang="en-US" dirty="0" smtClean="0"/>
              <a:t>Communications, a wholesale and enterprise-focused CSP</a:t>
            </a:r>
          </a:p>
          <a:p>
            <a:pPr eaLnBrk="1" hangingPunct="1">
              <a:defRPr/>
            </a:pPr>
            <a:r>
              <a:rPr lang="en-US" dirty="0" smtClean="0"/>
              <a:t>in the United States, has been using predictive analytics with</a:t>
            </a:r>
          </a:p>
          <a:p>
            <a:pPr eaLnBrk="1" hangingPunct="1">
              <a:defRPr/>
            </a:pPr>
            <a:r>
              <a:rPr lang="en-US" dirty="0" smtClean="0"/>
              <a:t>its monthly account-management cycle to predict churn.</a:t>
            </a:r>
          </a:p>
          <a:p>
            <a:pPr eaLnBrk="1" hangingPunct="1">
              <a:defRPr/>
            </a:pPr>
            <a:r>
              <a:rPr lang="en-US" dirty="0" smtClean="0"/>
              <a:t>Within the first year, a 60-percent improvement in revenue</a:t>
            </a:r>
          </a:p>
          <a:p>
            <a:pPr eaLnBrk="1" hangingPunct="1">
              <a:defRPr/>
            </a:pPr>
            <a:r>
              <a:rPr lang="en-GB" dirty="0" smtClean="0"/>
              <a:t>retention rates was realized.</a:t>
            </a:r>
          </a:p>
          <a:p>
            <a:pPr eaLnBrk="1" hangingPunct="1">
              <a:defRPr/>
            </a:pPr>
            <a:endParaRPr lang="en-US" dirty="0" smtClean="0"/>
          </a:p>
          <a:p>
            <a:pPr eaLnBrk="1" hangingPunct="1">
              <a:defRPr/>
            </a:pPr>
            <a:r>
              <a:rPr lang="en-GB" b="1" dirty="0" smtClean="0"/>
              <a:t>By</a:t>
            </a:r>
          </a:p>
          <a:p>
            <a:pPr eaLnBrk="1" hangingPunct="1">
              <a:defRPr/>
            </a:pPr>
            <a:r>
              <a:rPr lang="en-US" b="1" dirty="0" smtClean="0"/>
              <a:t>combining </a:t>
            </a:r>
            <a:r>
              <a:rPr lang="en-US" dirty="0" smtClean="0"/>
              <a:t>social characteristics with existing behavioral</a:t>
            </a:r>
          </a:p>
          <a:p>
            <a:pPr eaLnBrk="1" hangingPunct="1">
              <a:defRPr/>
            </a:pPr>
            <a:r>
              <a:rPr lang="en-US" dirty="0" smtClean="0"/>
              <a:t>knowledge, CSPs are able to create extended and deeper</a:t>
            </a:r>
          </a:p>
          <a:p>
            <a:pPr eaLnBrk="1" hangingPunct="1">
              <a:defRPr/>
            </a:pPr>
            <a:r>
              <a:rPr lang="en-US" dirty="0" smtClean="0"/>
              <a:t>insights to engage and retain customers. Social network</a:t>
            </a:r>
          </a:p>
          <a:p>
            <a:pPr eaLnBrk="1" hangingPunct="1">
              <a:defRPr/>
            </a:pPr>
            <a:r>
              <a:rPr lang="en-US" dirty="0" smtClean="0"/>
              <a:t>analytics can also be used to find key influencers and engage</a:t>
            </a:r>
          </a:p>
          <a:p>
            <a:pPr eaLnBrk="1" hangingPunct="1">
              <a:defRPr/>
            </a:pPr>
            <a:r>
              <a:rPr lang="en-US" dirty="0" smtClean="0"/>
              <a:t>them with customized messaging, to evaluate how new</a:t>
            </a:r>
          </a:p>
          <a:p>
            <a:pPr eaLnBrk="1" hangingPunct="1">
              <a:defRPr/>
            </a:pPr>
            <a:r>
              <a:rPr lang="en-US" dirty="0" smtClean="0"/>
              <a:t>campaigns, product and services are resonating, and to quickly</a:t>
            </a:r>
          </a:p>
          <a:p>
            <a:pPr eaLnBrk="1" hangingPunct="1">
              <a:defRPr/>
            </a:pPr>
            <a:r>
              <a:rPr lang="en-US" dirty="0" smtClean="0"/>
              <a:t>respond to negative chatter to protect their brands and</a:t>
            </a:r>
          </a:p>
          <a:p>
            <a:pPr eaLnBrk="1" hangingPunct="1">
              <a:defRPr/>
            </a:pPr>
            <a:r>
              <a:rPr lang="en-US" dirty="0" smtClean="0"/>
              <a:t>reputation. </a:t>
            </a:r>
            <a:r>
              <a:rPr lang="en-US" dirty="0" err="1" smtClean="0"/>
              <a:t>Bharti</a:t>
            </a:r>
            <a:r>
              <a:rPr lang="en-US" dirty="0" smtClean="0"/>
              <a:t> </a:t>
            </a:r>
            <a:r>
              <a:rPr lang="en-US" dirty="0" err="1" smtClean="0"/>
              <a:t>Airtel</a:t>
            </a:r>
            <a:r>
              <a:rPr lang="en-US" dirty="0" smtClean="0"/>
              <a:t>, for example, uses social network</a:t>
            </a:r>
          </a:p>
          <a:p>
            <a:pPr eaLnBrk="1" hangingPunct="1">
              <a:defRPr/>
            </a:pPr>
            <a:r>
              <a:rPr lang="en-US" dirty="0" smtClean="0"/>
              <a:t>analysis to determine customer issues by tracking mentions of</a:t>
            </a:r>
          </a:p>
          <a:p>
            <a:pPr eaLnBrk="1" hangingPunct="1">
              <a:defRPr/>
            </a:pPr>
            <a:r>
              <a:rPr lang="en-US" dirty="0" smtClean="0"/>
              <a:t>the company on social media and following up on any</a:t>
            </a:r>
          </a:p>
          <a:p>
            <a:pPr eaLnBrk="1" hangingPunct="1">
              <a:defRPr/>
            </a:pPr>
            <a:r>
              <a:rPr lang="en-GB" dirty="0" smtClean="0"/>
              <a:t>problems.</a:t>
            </a:r>
            <a:endParaRPr lang="en-US" dirty="0" smtClean="0"/>
          </a:p>
          <a:p>
            <a:pPr eaLnBrk="1" hangingPunct="1">
              <a:defRPr/>
            </a:pPr>
            <a:endParaRPr lang="en-GB"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6F7BA5-EAF0-4855-A104-23A9DB6757D4}" type="slidenum">
              <a:rPr lang="en-GB" smtClean="0"/>
              <a:pPr/>
              <a:t>15</a:t>
            </a:fld>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16</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Miso</a:t>
            </a:r>
            <a:r>
              <a:rPr lang="en-US" dirty="0" smtClean="0"/>
              <a:t>, headquartered in San Francisco, California, is a growing application development firm. Its interactive application connects with TV receivers to give users an integrated, data-rich TV viewing experience. </a:t>
            </a:r>
          </a:p>
          <a:p>
            <a:endParaRPr lang="en-US" dirty="0" smtClean="0"/>
          </a:p>
          <a:p>
            <a:r>
              <a:rPr lang="en-US" dirty="0" smtClean="0"/>
              <a:t>Problem:</a:t>
            </a:r>
            <a:r>
              <a:rPr lang="en-US" baseline="0" dirty="0" smtClean="0"/>
              <a:t> </a:t>
            </a:r>
            <a:r>
              <a:rPr lang="en-US" dirty="0" err="1" smtClean="0"/>
              <a:t>Miso</a:t>
            </a:r>
            <a:r>
              <a:rPr lang="en-US" dirty="0" smtClean="0"/>
              <a:t> wanted to detect the AT&amp;T U-verse TV content in real time to provide an easy to use, complementary second-screen experience, giving users information relevant to the shows they watch.</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pPr>
              <a:defRPr/>
            </a:pPr>
            <a:fld id="{AE498783-9759-4249-8288-88786CFA6FB7}" type="datetimeFigureOut">
              <a:rPr lang="en-GB" smtClean="0"/>
              <a:pPr>
                <a:defRPr/>
              </a:pPr>
              <a:t>06/01/2016</a:t>
            </a:fld>
            <a:endParaRPr lang="en-GB"/>
          </a:p>
        </p:txBody>
      </p:sp>
      <p:sp>
        <p:nvSpPr>
          <p:cNvPr id="17" name="Footer Placeholder 16"/>
          <p:cNvSpPr>
            <a:spLocks noGrp="1"/>
          </p:cNvSpPr>
          <p:nvPr>
            <p:ph type="ftr" sz="quarter" idx="11"/>
          </p:nvPr>
        </p:nvSpPr>
        <p:spPr bwMode="auto">
          <a:xfrm rot="5400000">
            <a:off x="7077269" y="4181669"/>
            <a:ext cx="3657600" cy="384048"/>
          </a:xfrm>
        </p:spPr>
        <p:txBody>
          <a:bodyPr/>
          <a:lstStyle/>
          <a:p>
            <a:pPr>
              <a:defRPr/>
            </a:pPr>
            <a:endParaRPr lang="en-GB"/>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pPr>
              <a:defRPr/>
            </a:pPr>
            <a:fld id="{AB0DFF1D-8FD8-4EB9-86EB-5AFDD0FE8BC9}" type="slidenum">
              <a:rPr lang="en-GB" smtClean="0"/>
              <a:pPr>
                <a:defRPr/>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71179D9B-9FDC-4FA9-8C4D-501A933E50D6}"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C6C3086-A8AD-4BCD-BE06-834C7DBD3312}" type="slidenum">
              <a:rPr lang="en-GB" smtClean="0"/>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C583A46E-A084-4727-A41E-C4256DDA9CC4}"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EAA63FBE-85F2-48D1-B0AC-D06CD97FF950}" type="slidenum">
              <a:rPr lang="en-GB" smtClean="0"/>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defRPr/>
            </a:pPr>
            <a:fld id="{33B03037-0E90-4248-A50B-D31F92580636}" type="datetimeFigureOut">
              <a:rPr lang="en-GB" smtClean="0"/>
              <a:pPr>
                <a:defRPr/>
              </a:pPr>
              <a:t>06/01/2016</a:t>
            </a:fld>
            <a:endParaRPr lang="en-GB"/>
          </a:p>
        </p:txBody>
      </p:sp>
      <p:sp>
        <p:nvSpPr>
          <p:cNvPr id="9" name="Slide Number Placeholder 8"/>
          <p:cNvSpPr>
            <a:spLocks noGrp="1"/>
          </p:cNvSpPr>
          <p:nvPr>
            <p:ph type="sldNum" sz="quarter" idx="15"/>
          </p:nvPr>
        </p:nvSpPr>
        <p:spPr/>
        <p:txBody>
          <a:bodyPr rtlCol="0"/>
          <a:lstStyle/>
          <a:p>
            <a:pPr>
              <a:defRPr/>
            </a:pPr>
            <a:fld id="{10B69148-8237-4078-981E-CB73BACE7C93}" type="slidenum">
              <a:rPr lang="en-GB" smtClean="0"/>
              <a:pPr>
                <a:defRPr/>
              </a:pPr>
              <a:t>‹#›</a:t>
            </a:fld>
            <a:endParaRPr lang="en-GB"/>
          </a:p>
        </p:txBody>
      </p:sp>
      <p:sp>
        <p:nvSpPr>
          <p:cNvPr id="10" name="Footer Placeholder 9"/>
          <p:cNvSpPr>
            <a:spLocks noGrp="1"/>
          </p:cNvSpPr>
          <p:nvPr>
            <p:ph type="ftr" sz="quarter" idx="16"/>
          </p:nvPr>
        </p:nvSpPr>
        <p:spPr/>
        <p:txBody>
          <a:bodyPr rtlCol="0"/>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pPr>
              <a:defRPr/>
            </a:pPr>
            <a:fld id="{BAEB3A49-ECBD-4A28-9A7A-C9B79C5CF22D}" type="datetimeFigureOut">
              <a:rPr lang="en-GB" smtClean="0"/>
              <a:pPr>
                <a:defRPr/>
              </a:pPr>
              <a:t>06/01/2016</a:t>
            </a:fld>
            <a:endParaRPr lang="en-GB"/>
          </a:p>
        </p:txBody>
      </p:sp>
      <p:sp>
        <p:nvSpPr>
          <p:cNvPr id="5" name="Footer Placeholder 4"/>
          <p:cNvSpPr>
            <a:spLocks noGrp="1"/>
          </p:cNvSpPr>
          <p:nvPr>
            <p:ph type="ftr" sz="quarter" idx="11"/>
          </p:nvPr>
        </p:nvSpPr>
        <p:spPr bwMode="auto">
          <a:xfrm rot="5400000">
            <a:off x="7077456" y="4178808"/>
            <a:ext cx="3657600" cy="384048"/>
          </a:xfrm>
        </p:spPr>
        <p:txBody>
          <a:bodyPr/>
          <a:lstStyle/>
          <a:p>
            <a:pPr>
              <a:defRPr/>
            </a:pPr>
            <a:endParaRPr lang="en-GB"/>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pPr>
              <a:defRPr/>
            </a:pPr>
            <a:fld id="{9071D6C8-16E2-45BD-8059-72D062C29C65}"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fld id="{A6915029-FC94-416F-B2BF-5093C3D03B1B}" type="datetimeFigureOut">
              <a:rPr lang="en-GB" smtClean="0"/>
              <a:pPr>
                <a:defRPr/>
              </a:pPr>
              <a:t>06/01/2016</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D5758DE6-E186-4124-83AB-C0506B69827B}" type="slidenum">
              <a:rPr lang="en-GB" smtClean="0"/>
              <a:pPr>
                <a:defRPr/>
              </a:pPr>
              <a:t>‹#›</a:t>
            </a:fld>
            <a:endParaRPr lang="en-GB"/>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a:defRPr/>
            </a:pPr>
            <a:fld id="{550C5DCA-A1AF-42F7-A739-8FC3E3C268DC}" type="datetimeFigureOut">
              <a:rPr lang="en-GB" smtClean="0"/>
              <a:pPr>
                <a:defRPr/>
              </a:pPr>
              <a:t>06/01/2016</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549EF05B-BFDC-4B36-A8DD-E5B14E01BF83}" type="slidenum">
              <a:rPr lang="en-GB" smtClean="0"/>
              <a:pPr>
                <a:defRPr/>
              </a:pPr>
              <a:t>‹#›</a:t>
            </a:fld>
            <a:endParaRPr lang="en-GB"/>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pPr>
              <a:defRPr/>
            </a:pPr>
            <a:fld id="{7A686515-25E9-4C73-A56B-7311DC5675F6}" type="datetimeFigureOut">
              <a:rPr lang="en-GB" smtClean="0"/>
              <a:pPr>
                <a:defRPr/>
              </a:pPr>
              <a:t>06/01/2016</a:t>
            </a:fld>
            <a:endParaRPr lang="en-GB"/>
          </a:p>
        </p:txBody>
      </p:sp>
      <p:sp>
        <p:nvSpPr>
          <p:cNvPr id="7" name="Slide Number Placeholder 6"/>
          <p:cNvSpPr>
            <a:spLocks noGrp="1"/>
          </p:cNvSpPr>
          <p:nvPr>
            <p:ph type="sldNum" sz="quarter" idx="11"/>
          </p:nvPr>
        </p:nvSpPr>
        <p:spPr/>
        <p:txBody>
          <a:bodyPr rtlCol="0"/>
          <a:lstStyle/>
          <a:p>
            <a:pPr>
              <a:defRPr/>
            </a:pPr>
            <a:fld id="{84638851-4C86-43BE-BFE6-263F1906C17F}" type="slidenum">
              <a:rPr lang="en-GB" smtClean="0"/>
              <a:pPr>
                <a:defRPr/>
              </a:pPr>
              <a:t>‹#›</a:t>
            </a:fld>
            <a:endParaRPr lang="en-GB"/>
          </a:p>
        </p:txBody>
      </p:sp>
      <p:sp>
        <p:nvSpPr>
          <p:cNvPr id="8" name="Footer Placeholder 7"/>
          <p:cNvSpPr>
            <a:spLocks noGrp="1"/>
          </p:cNvSpPr>
          <p:nvPr>
            <p:ph type="ftr" sz="quarter" idx="12"/>
          </p:nvPr>
        </p:nvSpPr>
        <p:spPr/>
        <p:txBody>
          <a:bodyPr rtlCol="0"/>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E392E95-07E4-4FA5-9869-0D03AA8DEBC3}" type="datetimeFigureOut">
              <a:rPr lang="en-GB" smtClean="0"/>
              <a:pPr>
                <a:defRPr/>
              </a:pPr>
              <a:t>06/01/2016</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FD477C90-C2DF-4642-BEB1-12F748326294}" type="slidenum">
              <a:rPr lang="en-GB" smtClean="0"/>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defRPr/>
            </a:pPr>
            <a:fld id="{6D3C715F-66B7-4168-88E6-D17E78F1E146}" type="datetimeFigureOut">
              <a:rPr lang="en-GB" smtClean="0"/>
              <a:pPr>
                <a:defRPr/>
              </a:pPr>
              <a:t>06/01/2016</a:t>
            </a:fld>
            <a:endParaRPr lang="en-GB"/>
          </a:p>
        </p:txBody>
      </p:sp>
      <p:sp>
        <p:nvSpPr>
          <p:cNvPr id="22" name="Slide Number Placeholder 21"/>
          <p:cNvSpPr>
            <a:spLocks noGrp="1"/>
          </p:cNvSpPr>
          <p:nvPr>
            <p:ph type="sldNum" sz="quarter" idx="15"/>
          </p:nvPr>
        </p:nvSpPr>
        <p:spPr/>
        <p:txBody>
          <a:bodyPr rtlCol="0"/>
          <a:lstStyle/>
          <a:p>
            <a:pPr>
              <a:defRPr/>
            </a:pPr>
            <a:fld id="{5D49788D-BC66-429A-906F-42F360672021}" type="slidenum">
              <a:rPr lang="en-GB" smtClean="0"/>
              <a:pPr>
                <a:defRPr/>
              </a:pPr>
              <a:t>‹#›</a:t>
            </a:fld>
            <a:endParaRPr lang="en-GB"/>
          </a:p>
        </p:txBody>
      </p:sp>
      <p:sp>
        <p:nvSpPr>
          <p:cNvPr id="23" name="Footer Placeholder 22"/>
          <p:cNvSpPr>
            <a:spLocks noGrp="1"/>
          </p:cNvSpPr>
          <p:nvPr>
            <p:ph type="ftr" sz="quarter" idx="16"/>
          </p:nvPr>
        </p:nvSpPr>
        <p:spPr/>
        <p:txBody>
          <a:bodyPr rtlCol="0"/>
          <a:lstStyle/>
          <a:p>
            <a:pPr>
              <a:defRPr/>
            </a:pPr>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defRPr/>
            </a:pPr>
            <a:fld id="{ADC4C04E-950F-4665-8730-50F84746485E}" type="datetimeFigureOut">
              <a:rPr lang="en-GB" smtClean="0"/>
              <a:pPr>
                <a:defRPr/>
              </a:pPr>
              <a:t>06/01/2016</a:t>
            </a:fld>
            <a:endParaRPr lang="en-GB"/>
          </a:p>
        </p:txBody>
      </p:sp>
      <p:sp>
        <p:nvSpPr>
          <p:cNvPr id="18" name="Slide Number Placeholder 17"/>
          <p:cNvSpPr>
            <a:spLocks noGrp="1"/>
          </p:cNvSpPr>
          <p:nvPr>
            <p:ph type="sldNum" sz="quarter" idx="11"/>
          </p:nvPr>
        </p:nvSpPr>
        <p:spPr/>
        <p:txBody>
          <a:bodyPr rtlCol="0"/>
          <a:lstStyle/>
          <a:p>
            <a:pPr>
              <a:defRPr/>
            </a:pPr>
            <a:fld id="{E4904C56-3569-4973-B895-FBDDCB679238}" type="slidenum">
              <a:rPr lang="en-GB" smtClean="0"/>
              <a:pPr>
                <a:defRPr/>
              </a:pPr>
              <a:t>‹#›</a:t>
            </a:fld>
            <a:endParaRPr lang="en-GB"/>
          </a:p>
        </p:txBody>
      </p:sp>
      <p:sp>
        <p:nvSpPr>
          <p:cNvPr id="21" name="Footer Placeholder 20"/>
          <p:cNvSpPr>
            <a:spLocks noGrp="1"/>
          </p:cNvSpPr>
          <p:nvPr>
            <p:ph type="ftr" sz="quarter" idx="12"/>
          </p:nvPr>
        </p:nvSpPr>
        <p:spPr/>
        <p:txBody>
          <a:bodyPr rtlCol="0"/>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29FD0935-B4C2-405B-A216-5743ACDAAA73}" type="datetimeFigureOut">
              <a:rPr lang="en-GB" smtClean="0"/>
              <a:pPr>
                <a:defRPr/>
              </a:pPr>
              <a:t>06/01/2016</a:t>
            </a:fld>
            <a:endParaRPr lang="en-GB"/>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2FEC85F4-B431-4DD1-962B-71D09146036F}" type="slidenum">
              <a:rPr lang="en-GB" smtClean="0"/>
              <a:pPr>
                <a:defRPr/>
              </a:pPr>
              <a:t>‹#›</a:t>
            </a:fld>
            <a:endParaRPr lang="en-GB"/>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9.gif"/><Relationship Id="rId7" Type="http://schemas.openxmlformats.org/officeDocument/2006/relationships/diagramQuickStyle" Target="../diagrams/quickStyle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39.gif"/><Relationship Id="rId7" Type="http://schemas.openxmlformats.org/officeDocument/2006/relationships/diagramData" Target="../diagrams/data4.xml"/><Relationship Id="rId12"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diagramDrawing" Target="../diagrams/drawing4.xml"/><Relationship Id="rId5" Type="http://schemas.openxmlformats.org/officeDocument/2006/relationships/image" Target="../media/image36.png"/><Relationship Id="rId10" Type="http://schemas.openxmlformats.org/officeDocument/2006/relationships/diagramColors" Target="../diagrams/colors4.xml"/><Relationship Id="rId4" Type="http://schemas.openxmlformats.org/officeDocument/2006/relationships/image" Target="../media/image14.png"/><Relationship Id="rId9"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6.gif"/><Relationship Id="rId7" Type="http://schemas.openxmlformats.org/officeDocument/2006/relationships/diagramQuickStyle" Target="../diagrams/quickStyle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14.png"/><Relationship Id="rId5" Type="http://schemas.openxmlformats.org/officeDocument/2006/relationships/diagramData" Target="../diagrams/data5.xml"/><Relationship Id="rId10" Type="http://schemas.openxmlformats.org/officeDocument/2006/relationships/image" Target="../media/image47.jpeg"/><Relationship Id="rId4" Type="http://schemas.openxmlformats.org/officeDocument/2006/relationships/image" Target="../media/image45.png"/><Relationship Id="rId9" Type="http://schemas.microsoft.com/office/2007/relationships/diagramDrawing" Target="../diagrams/drawing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9.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8.jpeg"/></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7.png"/><Relationship Id="rId7" Type="http://schemas.openxmlformats.org/officeDocument/2006/relationships/diagramQuickStyle" Target="../diagrams/quickStyle8.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39.gif"/><Relationship Id="rId4" Type="http://schemas.openxmlformats.org/officeDocument/2006/relationships/image" Target="../media/image14.png"/><Relationship Id="rId9" Type="http://schemas.microsoft.com/office/2007/relationships/diagramDrawing" Target="../diagrams/drawing8.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rcrwireless.com/20141014/big-data-analytics/telco-case-study-vodafone-argyle-data-tag6" TargetMode="External"/><Relationship Id="rId7" Type="http://schemas.openxmlformats.org/officeDocument/2006/relationships/hyperlink" Target="http://amobee.com/lexus-automotive-case-study/" TargetMode="External"/><Relationship Id="rId2" Type="http://schemas.openxmlformats.org/officeDocument/2006/relationships/hyperlink" Target="https://www.pitneybowes.com/pr/articles/how-location-intelligence-is-reshaping-three-different-industries.html" TargetMode="External"/><Relationship Id="rId1" Type="http://schemas.openxmlformats.org/officeDocument/2006/relationships/slideLayout" Target="../slideLayouts/slideLayout2.xml"/><Relationship Id="rId6" Type="http://schemas.openxmlformats.org/officeDocument/2006/relationships/hyperlink" Target="http://dynamicinsights.telefonica.com/wp-content/uploads/2015/04/O2-Retail-Smart-Steps-Case-Study.pdf" TargetMode="External"/><Relationship Id="rId5" Type="http://schemas.openxmlformats.org/officeDocument/2006/relationships/hyperlink" Target="http://www.informationweek.com/big-data/big-data-analytics/cisco-brings-location-based-big-data-to-shopping/d/d-id/1107407" TargetMode="External"/><Relationship Id="rId4" Type="http://schemas.openxmlformats.org/officeDocument/2006/relationships/hyperlink" Target="https://www.kit.nl/biomedical-research/kit-news/big-data-location-based-applications/"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www.mobility.siemens.com/mobility/global/sitecollectiondocuments/en/road-solutions/urban/case-studies-for-traffic-solutions-en.pdf" TargetMode="External"/><Relationship Id="rId7" Type="http://schemas.openxmlformats.org/officeDocument/2006/relationships/hyperlink" Target="http://www.t-systems.com/news-media/big-data-in-traffic-52-million-cars-and-zero-congestion/1011696" TargetMode="External"/><Relationship Id="rId2" Type="http://schemas.openxmlformats.org/officeDocument/2006/relationships/hyperlink" Target="http://www.forensicmag.com/news/2014/04/complex-criminal-networks-detected-mobile-phone-data" TargetMode="External"/><Relationship Id="rId1" Type="http://schemas.openxmlformats.org/officeDocument/2006/relationships/slideLayout" Target="../slideLayouts/slideLayout2.xml"/><Relationship Id="rId6" Type="http://schemas.openxmlformats.org/officeDocument/2006/relationships/hyperlink" Target="http://www2.deloitte.com/us/en/pages/technology-media-and-telecommunications/articles/real-time-customer-insight-foresight-with-analytics-making-the-right-call-case-study.html" TargetMode="External"/><Relationship Id="rId5" Type="http://schemas.openxmlformats.org/officeDocument/2006/relationships/hyperlink" Target="https://www.t-mobile.cz/dcpublic/VPST-Podminky_zpracovani_OU_EN.pdf" TargetMode="External"/><Relationship Id="rId4" Type="http://schemas.openxmlformats.org/officeDocument/2006/relationships/hyperlink" Target="http://www.oracle.com/us/industries/communications/comm-making-money-wp-1696335.pdf"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internship	</a:t>
            </a:r>
            <a:endParaRPr lang="en-GB" dirty="0"/>
          </a:p>
        </p:txBody>
      </p:sp>
      <p:pic>
        <p:nvPicPr>
          <p:cNvPr id="2050" name="Picture 2" descr="http://www.optimusnerd.com/wp-content/uploads/2012/05/nerd-friend.jpg"/>
          <p:cNvPicPr>
            <a:picLocks noChangeAspect="1" noChangeArrowheads="1"/>
          </p:cNvPicPr>
          <p:nvPr/>
        </p:nvPicPr>
        <p:blipFill>
          <a:blip r:embed="rId2" cstate="print"/>
          <a:srcRect/>
          <a:stretch>
            <a:fillRect/>
          </a:stretch>
        </p:blipFill>
        <p:spPr bwMode="auto">
          <a:xfrm>
            <a:off x="3352800" y="1447800"/>
            <a:ext cx="4800600" cy="48006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7467600" cy="868362"/>
          </a:xfrm>
        </p:spPr>
        <p:txBody>
          <a:bodyPr>
            <a:normAutofit/>
          </a:bodyPr>
          <a:lstStyle/>
          <a:p>
            <a:pPr eaLnBrk="1" hangingPunct="1"/>
            <a:r>
              <a:rPr lang="en-US" dirty="0" smtClean="0">
                <a:latin typeface="Verdana" pitchFamily="34" charset="0"/>
                <a:ea typeface="Verdana" pitchFamily="34" charset="0"/>
                <a:cs typeface="Verdana" pitchFamily="34" charset="0"/>
              </a:rPr>
              <a:t>Overall : IBM big data in Telecom</a:t>
            </a:r>
            <a:endParaRPr lang="en-GB" dirty="0" smtClean="0">
              <a:latin typeface="Verdana" pitchFamily="34" charset="0"/>
              <a:ea typeface="Verdana" pitchFamily="34" charset="0"/>
              <a:cs typeface="Verdana" pitchFamily="34" charset="0"/>
            </a:endParaRPr>
          </a:p>
        </p:txBody>
      </p:sp>
      <p:sp>
        <p:nvSpPr>
          <p:cNvPr id="17411" name="Content Placeholder 2"/>
          <p:cNvSpPr>
            <a:spLocks noGrp="1"/>
          </p:cNvSpPr>
          <p:nvPr>
            <p:ph sz="quarter" idx="1"/>
          </p:nvPr>
        </p:nvSpPr>
        <p:spPr/>
        <p:txBody>
          <a:bodyPr>
            <a:normAutofit fontScale="77500" lnSpcReduction="20000"/>
          </a:bodyPr>
          <a:lstStyle/>
          <a:p>
            <a:pPr eaLnBrk="1" hangingPunct="1"/>
            <a:r>
              <a:rPr lang="en-US" sz="3100" b="1" dirty="0" smtClean="0">
                <a:latin typeface="Verdana" pitchFamily="34" charset="0"/>
                <a:ea typeface="Verdana" pitchFamily="34" charset="0"/>
                <a:cs typeface="Verdana" pitchFamily="34" charset="0"/>
              </a:rPr>
              <a:t>Conductor: </a:t>
            </a: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IBM &amp; Said Business School at University of Oxford.</a:t>
            </a:r>
          </a:p>
          <a:p>
            <a:pPr eaLnBrk="1" hangingPunct="1"/>
            <a:r>
              <a:rPr lang="en-US" sz="3100" b="1" dirty="0" smtClean="0">
                <a:latin typeface="Verdana" pitchFamily="34" charset="0"/>
                <a:ea typeface="Verdana" pitchFamily="34" charset="0"/>
                <a:cs typeface="Verdana" pitchFamily="34" charset="0"/>
              </a:rPr>
              <a:t>Industry: </a:t>
            </a:r>
            <a:endParaRPr lang="en-US" sz="3100" b="1" dirty="0" smtClean="0">
              <a:latin typeface="Verdana" pitchFamily="34" charset="0"/>
              <a:ea typeface="Verdana" pitchFamily="34" charset="0"/>
              <a:cs typeface="Verdana" pitchFamily="34" charset="0"/>
            </a:endParaRP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Telecommunication</a:t>
            </a:r>
            <a:endParaRPr lang="en-US" dirty="0" smtClean="0">
              <a:latin typeface="Verdana" pitchFamily="34" charset="0"/>
              <a:ea typeface="Verdana" pitchFamily="34" charset="0"/>
              <a:cs typeface="Verdana" pitchFamily="34" charset="0"/>
            </a:endParaRPr>
          </a:p>
          <a:p>
            <a:pPr eaLnBrk="1" hangingPunct="1"/>
            <a:r>
              <a:rPr lang="en-US" sz="3100" b="1" dirty="0" smtClean="0">
                <a:latin typeface="Verdana" pitchFamily="34" charset="0"/>
                <a:ea typeface="Verdana" pitchFamily="34" charset="0"/>
                <a:cs typeface="Verdana" pitchFamily="34" charset="0"/>
              </a:rPr>
              <a:t>Finding:</a:t>
            </a:r>
          </a:p>
          <a:p>
            <a:pPr>
              <a:buFont typeface="Wingdings" pitchFamily="2" charset="2"/>
              <a:buChar char="ü"/>
            </a:pPr>
            <a:r>
              <a:rPr lang="en-US" sz="2800" dirty="0" smtClean="0">
                <a:latin typeface="Verdana" pitchFamily="34" charset="0"/>
                <a:ea typeface="Verdana" pitchFamily="34" charset="0"/>
                <a:cs typeface="Verdana" pitchFamily="34" charset="0"/>
              </a:rPr>
              <a:t>Commit initial efforts to customer-centric outcomes</a:t>
            </a:r>
          </a:p>
          <a:p>
            <a:pPr>
              <a:buFont typeface="Wingdings" pitchFamily="2" charset="2"/>
              <a:buChar char="ü"/>
            </a:pPr>
            <a:r>
              <a:rPr lang="en-US" sz="2800" dirty="0" smtClean="0">
                <a:latin typeface="Verdana" pitchFamily="34" charset="0"/>
                <a:ea typeface="Verdana" pitchFamily="34" charset="0"/>
                <a:cs typeface="Verdana" pitchFamily="34" charset="0"/>
              </a:rPr>
              <a:t>Develop an enterprise-wide big data blueprint</a:t>
            </a:r>
          </a:p>
          <a:p>
            <a:pPr>
              <a:buFont typeface="Wingdings" pitchFamily="2" charset="2"/>
              <a:buChar char="ü"/>
            </a:pPr>
            <a:r>
              <a:rPr lang="en-US" sz="2800" dirty="0" smtClean="0">
                <a:latin typeface="Verdana" pitchFamily="34" charset="0"/>
                <a:ea typeface="Verdana" pitchFamily="34" charset="0"/>
                <a:cs typeface="Verdana" pitchFamily="34" charset="0"/>
              </a:rPr>
              <a:t>Start with existing data to achieve near-term results</a:t>
            </a:r>
          </a:p>
          <a:p>
            <a:pPr>
              <a:buFont typeface="Wingdings" pitchFamily="2" charset="2"/>
              <a:buChar char="ü"/>
            </a:pPr>
            <a:r>
              <a:rPr lang="en-US" sz="2800" dirty="0" smtClean="0">
                <a:latin typeface="Verdana" pitchFamily="34" charset="0"/>
                <a:ea typeface="Verdana" pitchFamily="34" charset="0"/>
                <a:cs typeface="Verdana" pitchFamily="34" charset="0"/>
              </a:rPr>
              <a:t>Build analytics based on business priorities</a:t>
            </a:r>
          </a:p>
          <a:p>
            <a:pPr>
              <a:buFont typeface="Wingdings" pitchFamily="2" charset="2"/>
              <a:buChar char="ü"/>
            </a:pPr>
            <a:r>
              <a:rPr lang="en-US" sz="2800" dirty="0" smtClean="0">
                <a:latin typeface="Verdana" pitchFamily="34" charset="0"/>
                <a:ea typeface="Verdana" pitchFamily="34" charset="0"/>
                <a:cs typeface="Verdana" pitchFamily="34" charset="0"/>
              </a:rPr>
              <a:t>Create </a:t>
            </a:r>
            <a:r>
              <a:rPr lang="en-US" sz="2800" dirty="0" smtClean="0">
                <a:latin typeface="Verdana" pitchFamily="34" charset="0"/>
                <a:ea typeface="Verdana" pitchFamily="34" charset="0"/>
                <a:cs typeface="Verdana" pitchFamily="34" charset="0"/>
              </a:rPr>
              <a:t>a business case based on measurable outcomes.</a:t>
            </a:r>
          </a:p>
          <a:p>
            <a:pPr eaLnBrk="1" hangingPunct="1">
              <a:buFont typeface="Arial" charset="0"/>
              <a:buNone/>
            </a:pPr>
            <a:endParaRPr lang="en-US" sz="28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562600" y="1600200"/>
            <a:ext cx="3581400" cy="3352800"/>
          </a:xfrm>
        </p:spPr>
        <p:txBody>
          <a:bodyPr/>
          <a:lstStyle/>
          <a:p>
            <a:r>
              <a:rPr lang="en-US" sz="2000" dirty="0" smtClean="0">
                <a:latin typeface="Verdana" pitchFamily="34" charset="0"/>
                <a:ea typeface="Verdana" pitchFamily="34" charset="0"/>
                <a:cs typeface="Verdana" pitchFamily="34" charset="0"/>
              </a:rPr>
              <a:t>Sample size:</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1,144 Business and IT Executives</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26 Industries</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53 from Telecommunications </a:t>
            </a:r>
            <a:br>
              <a:rPr lang="en-US" sz="2000" dirty="0" smtClean="0">
                <a:latin typeface="Verdana" pitchFamily="34" charset="0"/>
                <a:ea typeface="Verdana" pitchFamily="34" charset="0"/>
                <a:cs typeface="Verdana" pitchFamily="34" charset="0"/>
              </a:rPr>
            </a:br>
            <a:endParaRPr lang="en-GB" sz="2000" dirty="0" smtClean="0">
              <a:latin typeface="Verdana" pitchFamily="34" charset="0"/>
              <a:ea typeface="Verdana" pitchFamily="34" charset="0"/>
              <a:cs typeface="Verdana" pitchFamily="34" charset="0"/>
            </a:endParaRPr>
          </a:p>
        </p:txBody>
      </p:sp>
      <p:pic>
        <p:nvPicPr>
          <p:cNvPr id="1843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314450"/>
            <a:ext cx="5181600" cy="5543550"/>
          </a:xfrm>
          <a:prstGeom prst="rect">
            <a:avLst/>
          </a:prstGeom>
          <a:noFill/>
          <a:ln w="9525">
            <a:noFill/>
            <a:miter lim="800000"/>
            <a:headEnd/>
            <a:tailEnd/>
          </a:ln>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dirty="0">
                <a:latin typeface="Verdana" pitchFamily="34" charset="0"/>
                <a:ea typeface="Verdana" pitchFamily="34" charset="0"/>
                <a:cs typeface="Verdana" pitchFamily="34" charset="0"/>
              </a:rPr>
              <a:t>Bid Data Role</a:t>
            </a:r>
            <a:endParaRPr lang="en-GB" sz="4400" dirty="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Business Direction</a:t>
            </a:r>
            <a:endParaRPr lang="en-GB" dirty="0" smtClean="0">
              <a:latin typeface="Verdana" pitchFamily="34" charset="0"/>
              <a:ea typeface="Verdana" pitchFamily="34" charset="0"/>
              <a:cs typeface="Verdana" pitchFamily="34" charset="0"/>
            </a:endParaRPr>
          </a:p>
        </p:txBody>
      </p:sp>
      <p:pic>
        <p:nvPicPr>
          <p:cNvPr id="1945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838325"/>
            <a:ext cx="5314950" cy="50196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Customer-centric Objective</a:t>
            </a:r>
            <a:endParaRPr lang="en-GB" dirty="0" smtClean="0">
              <a:latin typeface="Verdana" pitchFamily="34" charset="0"/>
              <a:ea typeface="Verdana" pitchFamily="34" charset="0"/>
              <a:cs typeface="Verdana" pitchFamily="34" charset="0"/>
            </a:endParaRPr>
          </a:p>
        </p:txBody>
      </p:sp>
      <p:sp>
        <p:nvSpPr>
          <p:cNvPr id="20483" name="Content Placeholder 2"/>
          <p:cNvSpPr>
            <a:spLocks noGrp="1"/>
          </p:cNvSpPr>
          <p:nvPr>
            <p:ph sz="quarter" idx="1"/>
          </p:nvPr>
        </p:nvSpPr>
        <p:spPr/>
        <p:txBody>
          <a:bodyPr>
            <a:normAutofit/>
          </a:bodyPr>
          <a:lstStyle/>
          <a:p>
            <a:r>
              <a:rPr lang="en-US" dirty="0" err="1" smtClean="0">
                <a:latin typeface="Verdana" pitchFamily="34" charset="0"/>
                <a:ea typeface="Verdana" pitchFamily="34" charset="0"/>
                <a:cs typeface="Verdana" pitchFamily="34" charset="0"/>
              </a:rPr>
              <a:t>Telefonica’s</a:t>
            </a:r>
            <a:r>
              <a:rPr lang="en-US"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Brazillian</a:t>
            </a:r>
            <a:r>
              <a:rPr lang="en-US" dirty="0" smtClean="0">
                <a:latin typeface="Verdana" pitchFamily="34" charset="0"/>
                <a:ea typeface="Verdana" pitchFamily="34" charset="0"/>
                <a:cs typeface="Verdana" pitchFamily="34" charset="0"/>
              </a:rPr>
              <a:t> subsidiary, Vivo</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Offer discounted upgrade options</a:t>
            </a:r>
          </a:p>
          <a:p>
            <a:r>
              <a:rPr lang="en-GB" dirty="0" smtClean="0">
                <a:latin typeface="Verdana" pitchFamily="34" charset="0"/>
                <a:ea typeface="Verdana" pitchFamily="34" charset="0"/>
                <a:cs typeface="Verdana" pitchFamily="34" charset="0"/>
              </a:rPr>
              <a:t>“Smart Steps.”</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Tailor local offering for existing stores.</a:t>
            </a:r>
          </a:p>
          <a:p>
            <a:r>
              <a:rPr lang="en-GB" dirty="0" smtClean="0">
                <a:latin typeface="Verdana" pitchFamily="34" charset="0"/>
                <a:ea typeface="Verdana" pitchFamily="34" charset="0"/>
                <a:cs typeface="Verdana" pitchFamily="34" charset="0"/>
              </a:rPr>
              <a:t>Verizon’s Precision Marketing division</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Joint </a:t>
            </a:r>
            <a:r>
              <a:rPr lang="en-US" sz="2400" dirty="0" smtClean="0">
                <a:latin typeface="Verdana" pitchFamily="34" charset="0"/>
                <a:ea typeface="Verdana" pitchFamily="34" charset="0"/>
                <a:cs typeface="Verdana" pitchFamily="34" charset="0"/>
                <a:sym typeface="Wingdings" pitchFamily="2" charset="2"/>
              </a:rPr>
              <a:t>promotional opportunities and ticketing packages</a:t>
            </a:r>
          </a:p>
          <a:p>
            <a:endParaRPr lang="en-GB"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Risk &amp; financial management Objective</a:t>
            </a:r>
            <a:endParaRPr lang="en-GB" dirty="0" smtClean="0">
              <a:latin typeface="Verdana" pitchFamily="34" charset="0"/>
              <a:ea typeface="Verdana" pitchFamily="34" charset="0"/>
              <a:cs typeface="Verdana" pitchFamily="34" charset="0"/>
            </a:endParaRPr>
          </a:p>
        </p:txBody>
      </p:sp>
      <p:sp>
        <p:nvSpPr>
          <p:cNvPr id="21507" name="Content Placeholder 2"/>
          <p:cNvSpPr>
            <a:spLocks noGrp="1"/>
          </p:cNvSpPr>
          <p:nvPr>
            <p:ph sz="quarter" idx="1"/>
          </p:nvPr>
        </p:nvSpPr>
        <p:spPr/>
        <p:txBody>
          <a:bodyPr/>
          <a:lstStyle/>
          <a:p>
            <a:r>
              <a:rPr lang="en-US" dirty="0" smtClean="0">
                <a:latin typeface="Verdana" pitchFamily="34" charset="0"/>
                <a:ea typeface="Verdana" pitchFamily="34" charset="0"/>
                <a:cs typeface="Verdana" pitchFamily="34" charset="0"/>
              </a:rPr>
              <a:t>Using real time analytics tools could reduce fraud by more than US$100 million per year.</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For example: </a:t>
            </a:r>
          </a:p>
          <a:p>
            <a:pPr>
              <a:buFont typeface="Arial" charset="0"/>
              <a:buNone/>
            </a:pPr>
            <a:r>
              <a:rPr lang="en-US" dirty="0" smtClean="0">
                <a:latin typeface="Verdana" pitchFamily="34" charset="0"/>
                <a:ea typeface="Verdana" pitchFamily="34" charset="0"/>
                <a:cs typeface="Verdana" pitchFamily="34" charset="0"/>
              </a:rPr>
              <a:t>T-Mobile </a:t>
            </a:r>
            <a:r>
              <a:rPr lang="en-US" dirty="0" smtClean="0">
                <a:latin typeface="Verdana" pitchFamily="34" charset="0"/>
                <a:ea typeface="Verdana" pitchFamily="34" charset="0"/>
                <a:cs typeface="Verdana" pitchFamily="34" charset="0"/>
                <a:sym typeface="Wingdings" pitchFamily="2" charset="2"/>
              </a:rPr>
              <a:t> </a:t>
            </a:r>
            <a:r>
              <a:rPr lang="en-US" dirty="0" smtClean="0">
                <a:latin typeface="Verdana" pitchFamily="34" charset="0"/>
                <a:ea typeface="Verdana" pitchFamily="34" charset="0"/>
                <a:cs typeface="Verdana" pitchFamily="34" charset="0"/>
              </a:rPr>
              <a:t>high-value subscribers and services to better target its capital </a:t>
            </a:r>
            <a:r>
              <a:rPr lang="en-GB" dirty="0" smtClean="0">
                <a:latin typeface="Verdana" pitchFamily="34" charset="0"/>
                <a:ea typeface="Verdana" pitchFamily="34" charset="0"/>
                <a:cs typeface="Verdana" pitchFamily="34" charset="0"/>
              </a:rPr>
              <a:t>expenditure and networking engineering.</a:t>
            </a: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Non-traditional source of INFO</a:t>
            </a:r>
            <a:endParaRPr lang="en-GB" dirty="0" smtClean="0">
              <a:latin typeface="Verdana" pitchFamily="34" charset="0"/>
              <a:ea typeface="Verdana" pitchFamily="34" charset="0"/>
              <a:cs typeface="Verdana" pitchFamily="34" charset="0"/>
            </a:endParaRPr>
          </a:p>
        </p:txBody>
      </p:sp>
      <p:sp>
        <p:nvSpPr>
          <p:cNvPr id="22531" name="Content Placeholder 2"/>
          <p:cNvSpPr>
            <a:spLocks noGrp="1"/>
          </p:cNvSpPr>
          <p:nvPr>
            <p:ph sz="quarter" idx="1"/>
          </p:nvPr>
        </p:nvSpPr>
        <p:spPr>
          <a:xfrm>
            <a:off x="2362200" y="1371600"/>
            <a:ext cx="6172200" cy="4873752"/>
          </a:xfrm>
        </p:spPr>
        <p:txBody>
          <a:bodyPr/>
          <a:lstStyle/>
          <a:p>
            <a:r>
              <a:rPr lang="en-US" dirty="0" smtClean="0">
                <a:latin typeface="Verdana" pitchFamily="34" charset="0"/>
                <a:ea typeface="Verdana" pitchFamily="34" charset="0"/>
                <a:cs typeface="Verdana" pitchFamily="34" charset="0"/>
              </a:rPr>
              <a:t>Monthly account-management cycle</a:t>
            </a:r>
          </a:p>
          <a:p>
            <a:pPr>
              <a:buFont typeface="Wingdings"/>
              <a:buChar char="è"/>
            </a:pPr>
            <a:r>
              <a:rPr lang="en-US" dirty="0" smtClean="0">
                <a:latin typeface="Verdana" pitchFamily="34" charset="0"/>
                <a:ea typeface="Verdana" pitchFamily="34" charset="0"/>
                <a:cs typeface="Verdana" pitchFamily="34" charset="0"/>
                <a:sym typeface="Wingdings" pitchFamily="2" charset="2"/>
              </a:rPr>
              <a:t>XO communication</a:t>
            </a:r>
          </a:p>
          <a:p>
            <a:pPr>
              <a:buNone/>
            </a:pPr>
            <a:endParaRPr lang="en-US"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Social media content</a:t>
            </a:r>
          </a:p>
          <a:p>
            <a:pPr>
              <a:buFont typeface="Wingdings"/>
              <a:buChar char="è"/>
            </a:pPr>
            <a:r>
              <a:rPr lang="en-US" dirty="0" err="1" smtClean="0"/>
              <a:t>Bharti</a:t>
            </a:r>
            <a:r>
              <a:rPr lang="en-US" dirty="0" smtClean="0"/>
              <a:t> </a:t>
            </a:r>
            <a:r>
              <a:rPr lang="en-US" dirty="0" err="1" smtClean="0"/>
              <a:t>Airtel</a:t>
            </a:r>
            <a:r>
              <a:rPr lang="en-US" dirty="0" smtClean="0"/>
              <a:t>, tracking and follow up </a:t>
            </a:r>
          </a:p>
          <a:p>
            <a:pPr>
              <a:buNone/>
            </a:pPr>
            <a:r>
              <a:rPr lang="en-US" dirty="0" smtClean="0">
                <a:latin typeface="Verdana" pitchFamily="34" charset="0"/>
                <a:ea typeface="Verdana" pitchFamily="34" charset="0"/>
                <a:cs typeface="Verdana" pitchFamily="34" charset="0"/>
              </a:rPr>
              <a:t>a</a:t>
            </a:r>
            <a:r>
              <a:rPr lang="en-US" dirty="0" smtClean="0">
                <a:latin typeface="Verdana" pitchFamily="34" charset="0"/>
                <a:ea typeface="Verdana" pitchFamily="34" charset="0"/>
                <a:cs typeface="Verdana" pitchFamily="34" charset="0"/>
              </a:rPr>
              <a:t>ny problems</a:t>
            </a:r>
            <a:endParaRPr lang="en-US"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62818" name="AutoShape 2"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0" name="AutoShape 4"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2" name="AutoShape 6"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4" name="AutoShape 8"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62826" name="Picture 10" descr="https://lh5.googleusercontent.com/-ursGd5nIQpE/AAAAAAAAAAI/AAAAAAAABf0/COA45NAFknM/s0-c-k-no-ns/photo.jpg"/>
          <p:cNvPicPr>
            <a:picLocks noChangeAspect="1" noChangeArrowheads="1"/>
          </p:cNvPicPr>
          <p:nvPr/>
        </p:nvPicPr>
        <p:blipFill>
          <a:blip r:embed="rId4" cstate="print"/>
          <a:srcRect/>
          <a:stretch>
            <a:fillRect/>
          </a:stretch>
        </p:blipFill>
        <p:spPr bwMode="auto">
          <a:xfrm>
            <a:off x="533400" y="1371600"/>
            <a:ext cx="1676400" cy="1676400"/>
          </a:xfrm>
          <a:prstGeom prst="rect">
            <a:avLst/>
          </a:prstGeom>
          <a:noFill/>
        </p:spPr>
      </p:pic>
      <p:pic>
        <p:nvPicPr>
          <p:cNvPr id="162828" name="Picture 12" descr="https://lh6.googleusercontent.com/-cRXssWwJ59A/AAAAAAAAAAI/AAAAAAAAEgA/_0mHJKLp0LA/s0-c-k-no-ns/photo.jpg"/>
          <p:cNvPicPr>
            <a:picLocks noChangeAspect="1" noChangeArrowheads="1"/>
          </p:cNvPicPr>
          <p:nvPr/>
        </p:nvPicPr>
        <p:blipFill>
          <a:blip r:embed="rId5" cstate="print"/>
          <a:srcRect/>
          <a:stretch>
            <a:fillRect/>
          </a:stretch>
        </p:blipFill>
        <p:spPr bwMode="auto">
          <a:xfrm>
            <a:off x="533400" y="3124200"/>
            <a:ext cx="1676400" cy="16764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0000"/>
            <a:lum/>
          </a:blip>
          <a:srcRect/>
          <a:stretch>
            <a:fillRect t="-28000" b="-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960438"/>
          </a:xfrm>
        </p:spPr>
        <p:txBody>
          <a:bodyPr>
            <a:normAutofit/>
          </a:bodyPr>
          <a:lstStyle/>
          <a:p>
            <a:r>
              <a:rPr lang="en-US" b="1" dirty="0" smtClean="0">
                <a:latin typeface="Verdana" pitchFamily="34" charset="0"/>
                <a:ea typeface="Verdana" pitchFamily="34" charset="0"/>
                <a:cs typeface="Verdana" pitchFamily="34" charset="0"/>
              </a:rPr>
              <a:t>Ways of Implementation</a:t>
            </a:r>
            <a:endParaRPr lang="en-GB" b="1" dirty="0">
              <a:latin typeface="Verdana" pitchFamily="34" charset="0"/>
              <a:ea typeface="Verdana" pitchFamily="34" charset="0"/>
              <a:cs typeface="Verdana" pitchFamily="34" charset="0"/>
            </a:endParaRPr>
          </a:p>
        </p:txBody>
      </p:sp>
      <p:sp>
        <p:nvSpPr>
          <p:cNvPr id="3" name="Content Placeholder 2"/>
          <p:cNvSpPr>
            <a:spLocks noGrp="1"/>
          </p:cNvSpPr>
          <p:nvPr>
            <p:ph sz="quarter" idx="1"/>
          </p:nvPr>
        </p:nvSpPr>
        <p:spPr>
          <a:xfrm>
            <a:off x="381000" y="2286000"/>
            <a:ext cx="4191000" cy="4038600"/>
          </a:xfrm>
        </p:spPr>
        <p:txBody>
          <a:bodyPr>
            <a:noAutofit/>
          </a:bodyPr>
          <a:lstStyle/>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Data exposure &amp; API enablement</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Matching demand &amp; offering nearby</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Real time analysis</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Congestion control</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Dynamic profiling and </a:t>
            </a:r>
            <a:r>
              <a:rPr lang="en-US" sz="2000" b="1" dirty="0" smtClean="0">
                <a:solidFill>
                  <a:schemeClr val="accent1">
                    <a:lumMod val="50000"/>
                  </a:schemeClr>
                </a:solidFill>
                <a:latin typeface="Verdana" pitchFamily="34" charset="0"/>
                <a:ea typeface="Verdana" pitchFamily="34" charset="0"/>
                <a:cs typeface="Verdana" pitchFamily="34" charset="0"/>
              </a:rPr>
              <a:t>segmentation</a:t>
            </a:r>
            <a:endParaRPr lang="en-US" sz="2000" b="1" dirty="0" smtClean="0">
              <a:solidFill>
                <a:schemeClr val="accent1">
                  <a:lumMod val="50000"/>
                </a:schemeClr>
              </a:solidFill>
              <a:latin typeface="Verdana" pitchFamily="34" charset="0"/>
              <a:ea typeface="Verdana" pitchFamily="34" charset="0"/>
              <a:cs typeface="Verdana" pitchFamily="34" charset="0"/>
            </a:endParaRPr>
          </a:p>
        </p:txBody>
      </p:sp>
      <p:sp>
        <p:nvSpPr>
          <p:cNvPr id="4" name="Content Placeholder 2"/>
          <p:cNvSpPr txBox="1">
            <a:spLocks/>
          </p:cNvSpPr>
          <p:nvPr/>
        </p:nvSpPr>
        <p:spPr>
          <a:xfrm>
            <a:off x="4495800" y="2362200"/>
            <a:ext cx="4191000" cy="4937760"/>
          </a:xfrm>
          <a:prstGeom prst="rect">
            <a:avLst/>
          </a:prstGeom>
        </p:spPr>
        <p:txBody>
          <a:bodyPr vert="horz">
            <a:noAutofit/>
          </a:bodyPr>
          <a:lstStyle/>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Effecting marketing</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Segmentation of customers for accurate marketing </a:t>
            </a:r>
            <a:r>
              <a:rPr lang="en-US" sz="2000" b="1" dirty="0" smtClean="0">
                <a:solidFill>
                  <a:schemeClr val="accent3">
                    <a:lumMod val="50000"/>
                  </a:schemeClr>
                </a:solidFill>
                <a:latin typeface="Verdana" pitchFamily="34" charset="0"/>
                <a:ea typeface="Verdana" pitchFamily="34" charset="0"/>
                <a:cs typeface="Verdana" pitchFamily="34" charset="0"/>
              </a:rPr>
              <a:t>campaign</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Enable </a:t>
            </a:r>
            <a:r>
              <a:rPr lang="en-US" sz="2000" b="1" dirty="0">
                <a:solidFill>
                  <a:schemeClr val="accent3">
                    <a:lumMod val="50000"/>
                  </a:schemeClr>
                </a:solidFill>
                <a:latin typeface="Verdana" pitchFamily="34" charset="0"/>
                <a:ea typeface="Verdana" pitchFamily="34" charset="0"/>
                <a:cs typeface="Verdana" pitchFamily="34" charset="0"/>
              </a:rPr>
              <a:t>location-based and personalized </a:t>
            </a:r>
            <a:r>
              <a:rPr lang="en-US" sz="2000" b="1" dirty="0" smtClean="0">
                <a:solidFill>
                  <a:schemeClr val="accent3">
                    <a:lumMod val="50000"/>
                  </a:schemeClr>
                </a:solidFill>
                <a:latin typeface="Verdana" pitchFamily="34" charset="0"/>
                <a:ea typeface="Verdana" pitchFamily="34" charset="0"/>
                <a:cs typeface="Verdana" pitchFamily="34" charset="0"/>
              </a:rPr>
              <a:t>advertising</a:t>
            </a: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Rounded Rectangle 6"/>
          <p:cNvSpPr/>
          <p:nvPr/>
        </p:nvSpPr>
        <p:spPr>
          <a:xfrm>
            <a:off x="533400" y="1143000"/>
            <a:ext cx="34290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Use Cases</a:t>
            </a:r>
            <a:endParaRPr lang="en-GB" sz="2800" dirty="0">
              <a:latin typeface="Verdana" pitchFamily="34" charset="0"/>
              <a:ea typeface="Verdana" pitchFamily="34" charset="0"/>
              <a:cs typeface="Verdana" pitchFamily="34" charset="0"/>
            </a:endParaRPr>
          </a:p>
        </p:txBody>
      </p:sp>
      <p:sp>
        <p:nvSpPr>
          <p:cNvPr id="8" name="Rounded Rectangle 7"/>
          <p:cNvSpPr/>
          <p:nvPr/>
        </p:nvSpPr>
        <p:spPr>
          <a:xfrm>
            <a:off x="4572000" y="1143000"/>
            <a:ext cx="3429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Potential Spill-Over Effect</a:t>
            </a:r>
            <a:endParaRPr lang="en-GB" sz="28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Data exposure &amp; API enablement</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2" descr="http://www.legitreviews.com/wp-content/uploads/2014/11/ATT-Log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0" y="1905000"/>
            <a:ext cx="4354284" cy="25146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533400" y="1600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MISO- Tech Startup in San Francisco</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Mobile Application</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r>
              <a:rPr lang="en-US" b="1" dirty="0" smtClean="0">
                <a:solidFill>
                  <a:schemeClr val="accent2">
                    <a:lumMod val="60000"/>
                    <a:lumOff val="40000"/>
                  </a:schemeClr>
                </a:solidFill>
                <a:latin typeface="Verdana" pitchFamily="34" charset="0"/>
                <a:ea typeface="Verdana" pitchFamily="34" charset="0"/>
                <a:cs typeface="Verdana" pitchFamily="34" charset="0"/>
              </a:rPr>
              <a:t>:</a:t>
            </a:r>
          </a:p>
          <a:p>
            <a:pPr eaLnBrk="1" hangingPunct="1">
              <a:buNone/>
            </a:pPr>
            <a:r>
              <a:rPr lang="en-US" b="1" dirty="0" smtClean="0">
                <a:solidFill>
                  <a:schemeClr val="accent2">
                    <a:lumMod val="60000"/>
                    <a:lumOff val="40000"/>
                  </a:schemeClr>
                </a:solidFill>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app, social TV application</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AT&amp;T U-Verse API Platform</a:t>
            </a: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sp>
        <p:nvSpPr>
          <p:cNvPr id="6" name="Title 1"/>
          <p:cNvSpPr>
            <a:spLocks noGrp="1"/>
          </p:cNvSpPr>
          <p:nvPr>
            <p:ph type="title"/>
          </p:nvPr>
        </p:nvSpPr>
        <p:spPr>
          <a:xfrm>
            <a:off x="4114800" y="381000"/>
            <a:ext cx="4572000" cy="685800"/>
          </a:xfrm>
        </p:spPr>
        <p:txBody>
          <a:bodyPr>
            <a:noAutofit/>
          </a:bodyPr>
          <a:lstStyle/>
          <a:p>
            <a:pPr algn="r" eaLnBrk="1" hangingPunct="1"/>
            <a:r>
              <a:rPr lang="en-US" b="1" dirty="0" err="1" smtClean="0">
                <a:latin typeface="Verdana" pitchFamily="34" charset="0"/>
                <a:ea typeface="Verdana" pitchFamily="34" charset="0"/>
                <a:cs typeface="Verdana" pitchFamily="34" charset="0"/>
              </a:rPr>
              <a:t>Miso</a:t>
            </a:r>
            <a:r>
              <a:rPr lang="en-US" b="1" dirty="0" smtClean="0">
                <a:latin typeface="Verdana" pitchFamily="34" charset="0"/>
                <a:ea typeface="Verdana" pitchFamily="34" charset="0"/>
                <a:cs typeface="Verdana" pitchFamily="34" charset="0"/>
              </a:rPr>
              <a:t>- </a:t>
            </a:r>
            <a:br>
              <a:rPr lang="en-US" b="1" dirty="0" smtClean="0">
                <a:latin typeface="Verdana" pitchFamily="34" charset="0"/>
                <a:ea typeface="Verdana" pitchFamily="34" charset="0"/>
                <a:cs typeface="Verdana" pitchFamily="34" charset="0"/>
              </a:rPr>
            </a:br>
            <a:r>
              <a:rPr lang="en-US" b="1" dirty="0" smtClean="0">
                <a:latin typeface="Verdana" pitchFamily="34" charset="0"/>
                <a:ea typeface="Verdana" pitchFamily="34" charset="0"/>
                <a:cs typeface="Verdana" pitchFamily="34" charset="0"/>
              </a:rPr>
              <a:t>Tech Startup</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2162" name="Picture 2" descr="http://www.legitreviews.com/wp-content/uploads/2014/11/ATT-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 y="0"/>
            <a:ext cx="2514600" cy="145218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pic>
        <p:nvPicPr>
          <p:cNvPr id="1026" name="Picture 2" descr="http://www.nerdlikeyou.com/wp-content/uploads/2014/01/Nerd-Style-Five-Ways-To-Maximize-Your-Social-Nerdery-Opportunities.jpg"/>
          <p:cNvPicPr>
            <a:picLocks noChangeAspect="1" noChangeArrowheads="1"/>
          </p:cNvPicPr>
          <p:nvPr/>
        </p:nvPicPr>
        <p:blipFill>
          <a:blip r:embed="rId2" cstate="print"/>
          <a:srcRect/>
          <a:stretch>
            <a:fillRect/>
          </a:stretch>
        </p:blipFill>
        <p:spPr bwMode="auto">
          <a:xfrm>
            <a:off x="1828800" y="1676400"/>
            <a:ext cx="5958494" cy="3962400"/>
          </a:xfrm>
          <a:prstGeom prst="rect">
            <a:avLst/>
          </a:prstGeom>
          <a:noFill/>
        </p:spPr>
      </p:pic>
      <p:grpSp>
        <p:nvGrpSpPr>
          <p:cNvPr id="3" name="Group 6"/>
          <p:cNvGrpSpPr/>
          <p:nvPr/>
        </p:nvGrpSpPr>
        <p:grpSpPr>
          <a:xfrm>
            <a:off x="0" y="990600"/>
            <a:ext cx="4267200" cy="2438400"/>
            <a:chOff x="533400" y="1676400"/>
            <a:chExt cx="4267200" cy="2438400"/>
          </a:xfrm>
        </p:grpSpPr>
        <p:sp>
          <p:nvSpPr>
            <p:cNvPr id="6" name="Explosion 2 5"/>
            <p:cNvSpPr/>
            <p:nvPr/>
          </p:nvSpPr>
          <p:spPr>
            <a:xfrm>
              <a:off x="533400" y="16764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1474099" y="2696733"/>
              <a:ext cx="1938800" cy="461665"/>
            </a:xfrm>
            <a:prstGeom prst="rect">
              <a:avLst/>
            </a:prstGeom>
            <a:noFill/>
          </p:spPr>
          <p:txBody>
            <a:bodyPr wrap="square" rtlCol="0">
              <a:spAutoFit/>
            </a:bodyPr>
            <a:lstStyle/>
            <a:p>
              <a:r>
                <a:rPr lang="en-US" sz="2400" dirty="0" smtClean="0">
                  <a:solidFill>
                    <a:srgbClr val="FF0000"/>
                  </a:solidFill>
                </a:rPr>
                <a:t>Expectation</a:t>
              </a:r>
              <a:endParaRPr lang="en-GB" sz="2400" dirty="0">
                <a:solidFill>
                  <a:srgbClr val="FF0000"/>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Content Placeholder 5"/>
          <p:cNvSpPr>
            <a:spLocks noGrp="1"/>
          </p:cNvSpPr>
          <p:nvPr>
            <p:ph sz="quarter" idx="1"/>
          </p:nvPr>
        </p:nvSpPr>
        <p:spPr>
          <a:xfrm>
            <a:off x="381000" y="914400"/>
            <a:ext cx="8001000" cy="1371600"/>
          </a:xfrm>
        </p:spPr>
        <p:txBody>
          <a:bodyPr/>
          <a:lstStyle/>
          <a:p>
            <a:r>
              <a:rPr lang="en-US" dirty="0" smtClean="0">
                <a:latin typeface="Verdana" pitchFamily="34" charset="0"/>
                <a:ea typeface="Verdana" pitchFamily="34" charset="0"/>
                <a:cs typeface="Verdana" pitchFamily="34" charset="0"/>
              </a:rPr>
              <a:t>People uses smart phone/ tablet computer while watching TV</a:t>
            </a:r>
            <a:endParaRPr lang="en-GB" dirty="0">
              <a:latin typeface="Verdana" pitchFamily="34" charset="0"/>
              <a:ea typeface="Verdana" pitchFamily="34" charset="0"/>
              <a:cs typeface="Verdana" pitchFamily="34" charset="0"/>
            </a:endParaRPr>
          </a:p>
        </p:txBody>
      </p:sp>
      <p:sp>
        <p:nvSpPr>
          <p:cNvPr id="8"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0" name="Content Placeholder 5"/>
          <p:cNvSpPr txBox="1">
            <a:spLocks/>
          </p:cNvSpPr>
          <p:nvPr/>
        </p:nvSpPr>
        <p:spPr>
          <a:xfrm>
            <a:off x="609600" y="1600200"/>
            <a:ext cx="7848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Urge to s</a:t>
            </a:r>
            <a:r>
              <a:rPr kumimoji="0" lang="en-US" sz="24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hare show</a:t>
            </a:r>
            <a:r>
              <a:rPr kumimoji="0" lang="en-US" sz="24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information on social media</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1" name="Content Placeholder 5"/>
          <p:cNvSpPr txBox="1">
            <a:spLocks/>
          </p:cNvSpPr>
          <p:nvPr/>
        </p:nvSpPr>
        <p:spPr>
          <a:xfrm>
            <a:off x="838200" y="21336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Need to search Show details</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2" name="Content Placeholder 5"/>
          <p:cNvSpPr txBox="1">
            <a:spLocks/>
          </p:cNvSpPr>
          <p:nvPr/>
        </p:nvSpPr>
        <p:spPr>
          <a:xfrm>
            <a:off x="1066800" y="26670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Real-time show-related search. E.g. songs, products, commercial, etc</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pic>
        <p:nvPicPr>
          <p:cNvPr id="90114" name="Picture 2" descr="http://i.huffpost.com/gen/1182737/images/r-MULTI-SCREEN-VIEWING-CANADA-large570.jpg"/>
          <p:cNvPicPr>
            <a:picLocks noChangeAspect="1" noChangeArrowheads="1"/>
          </p:cNvPicPr>
          <p:nvPr/>
        </p:nvPicPr>
        <p:blipFill>
          <a:blip r:embed="rId4" cstate="print"/>
          <a:srcRect/>
          <a:stretch>
            <a:fillRect/>
          </a:stretch>
        </p:blipFill>
        <p:spPr bwMode="auto">
          <a:xfrm>
            <a:off x="0" y="3810000"/>
            <a:ext cx="6781800" cy="28317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66800"/>
            <a:ext cx="7467600" cy="5791200"/>
          </a:xfrm>
        </p:spPr>
        <p:txBody>
          <a:bodyPr>
            <a:normAutofit/>
          </a:bodyPr>
          <a:lstStyle/>
          <a:p>
            <a:r>
              <a:rPr lang="en-US" dirty="0" smtClean="0">
                <a:latin typeface="Verdana" pitchFamily="34" charset="0"/>
                <a:ea typeface="Verdana" pitchFamily="34" charset="0"/>
                <a:cs typeface="Verdana" pitchFamily="34" charset="0"/>
              </a:rPr>
              <a:t>In late </a:t>
            </a:r>
            <a:r>
              <a:rPr lang="en-US" dirty="0" smtClean="0">
                <a:latin typeface="Verdana" pitchFamily="34" charset="0"/>
                <a:ea typeface="Verdana" pitchFamily="34" charset="0"/>
                <a:cs typeface="Verdana" pitchFamily="34" charset="0"/>
              </a:rPr>
              <a:t>2010,</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Publish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IOS App</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Integrating AT&amp;T</a:t>
            </a:r>
          </a:p>
          <a:p>
            <a:pPr>
              <a:buNone/>
            </a:pPr>
            <a:r>
              <a:rPr lang="en-US" dirty="0" smtClean="0">
                <a:latin typeface="Verdana" pitchFamily="34" charset="0"/>
                <a:ea typeface="Verdana" pitchFamily="34" charset="0"/>
                <a:cs typeface="Verdana" pitchFamily="34" charset="0"/>
              </a:rPr>
              <a:t> U-verse </a:t>
            </a:r>
            <a:r>
              <a:rPr lang="en-US" dirty="0" smtClean="0">
                <a:latin typeface="Verdana" pitchFamily="34" charset="0"/>
                <a:ea typeface="Verdana" pitchFamily="34" charset="0"/>
                <a:cs typeface="Verdana" pitchFamily="34" charset="0"/>
              </a:rPr>
              <a:t>API</a:t>
            </a: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Able to search content</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View current play show, TV Schedule.</a:t>
            </a:r>
            <a:endParaRPr lang="en-US" dirty="0" smtClean="0">
              <a:latin typeface="Verdana" pitchFamily="34" charset="0"/>
              <a:ea typeface="Verdana" pitchFamily="34" charset="0"/>
              <a:cs typeface="Verdana" pitchFamily="34" charset="0"/>
            </a:endParaRP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Change content</a:t>
            </a:r>
          </a:p>
        </p:txBody>
      </p:sp>
      <p:sp>
        <p:nvSpPr>
          <p:cNvPr id="4"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pic>
        <p:nvPicPr>
          <p:cNvPr id="126978" name="Picture 2" descr="http://www.adweek.com/files/imagecache/node-detail/news_article/miso-screen-2011.jpg"/>
          <p:cNvPicPr>
            <a:picLocks noChangeAspect="1" noChangeArrowheads="1"/>
          </p:cNvPicPr>
          <p:nvPr/>
        </p:nvPicPr>
        <p:blipFill>
          <a:blip r:embed="rId3" cstate="print"/>
          <a:srcRect l="2963"/>
          <a:stretch>
            <a:fillRect/>
          </a:stretch>
        </p:blipFill>
        <p:spPr bwMode="auto">
          <a:xfrm>
            <a:off x="3733800" y="609600"/>
            <a:ext cx="4991827" cy="28956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8066" name="Picture 2" descr="http://www.findleydavis.com/images/Legislative_Updates/Benefit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1200" y="0"/>
            <a:ext cx="3086100" cy="2057400"/>
          </a:xfrm>
          <a:prstGeom prst="rect">
            <a:avLst/>
          </a:prstGeom>
          <a:noFill/>
        </p:spPr>
      </p:pic>
      <p:sp>
        <p:nvSpPr>
          <p:cNvPr id="6" name="Rectangle 5"/>
          <p:cNvSpPr/>
          <p:nvPr/>
        </p:nvSpPr>
        <p:spPr>
          <a:xfrm>
            <a:off x="533400" y="2057400"/>
            <a:ext cx="6781800" cy="3354765"/>
          </a:xfrm>
          <a:prstGeom prst="rect">
            <a:avLst/>
          </a:prstGeom>
        </p:spPr>
        <p:txBody>
          <a:bodyPr wrap="square">
            <a:spAutoFit/>
          </a:bodyPr>
          <a:lstStyle/>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Provides </a:t>
            </a:r>
            <a:r>
              <a:rPr lang="en-US" sz="2400" dirty="0" smtClean="0">
                <a:latin typeface="Verdana" pitchFamily="34" charset="0"/>
                <a:ea typeface="Verdana" pitchFamily="34" charset="0"/>
                <a:cs typeface="Verdana" pitchFamily="34" charset="0"/>
              </a:rPr>
              <a:t>tools to create a complementary experience to the U-verse TV </a:t>
            </a:r>
            <a:r>
              <a:rPr lang="en-US" sz="2400" dirty="0" smtClean="0">
                <a:latin typeface="Verdana" pitchFamily="34" charset="0"/>
                <a:ea typeface="Verdana" pitchFamily="34" charset="0"/>
                <a:cs typeface="Verdana" pitchFamily="34" charset="0"/>
              </a:rPr>
              <a:t>service.</a:t>
            </a: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Gives </a:t>
            </a:r>
            <a:r>
              <a:rPr lang="en-US" sz="2400" dirty="0" smtClean="0">
                <a:latin typeface="Verdana" pitchFamily="34" charset="0"/>
                <a:ea typeface="Verdana" pitchFamily="34" charset="0"/>
                <a:cs typeface="Verdana" pitchFamily="34" charset="0"/>
              </a:rPr>
              <a:t>users a fully connected, interactive experience. </a:t>
            </a: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Offers </a:t>
            </a:r>
            <a:r>
              <a:rPr lang="en-US" sz="2400" dirty="0" smtClean="0">
                <a:latin typeface="Verdana" pitchFamily="34" charset="0"/>
                <a:ea typeface="Verdana" pitchFamily="34" charset="0"/>
                <a:cs typeface="Verdana" pitchFamily="34" charset="0"/>
              </a:rPr>
              <a:t>strong support.</a:t>
            </a:r>
            <a:endParaRPr lang="en-GB" sz="2400" dirty="0" smtClean="0">
              <a:latin typeface="Verdana" pitchFamily="34" charset="0"/>
              <a:ea typeface="Verdana" pitchFamily="34" charset="0"/>
              <a:cs typeface="Verdana" pitchFamily="34" charset="0"/>
            </a:endParaRPr>
          </a:p>
        </p:txBody>
      </p:sp>
      <p:pic>
        <p:nvPicPr>
          <p:cNvPr id="88068" name="Picture 4" descr="https://developer.att.com/home/launch/distributiontoconsumers/ATT_U-verse_Enabled_Approved_Logos.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6269910" cy="22098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0"/>
            <a:ext cx="5638800" cy="1143000"/>
          </a:xfrm>
        </p:spPr>
        <p:txBody>
          <a:bodyPr/>
          <a:lstStyle/>
          <a:p>
            <a:r>
              <a:rPr lang="en-US" dirty="0" smtClean="0">
                <a:latin typeface="Verdana" pitchFamily="34" charset="0"/>
                <a:ea typeface="Verdana" pitchFamily="34" charset="0"/>
                <a:cs typeface="Verdana" pitchFamily="34" charset="0"/>
              </a:rPr>
              <a:t>Verizon Service Control Gateway Architecture</a:t>
            </a:r>
            <a:endParaRPr lang="en-GB" dirty="0">
              <a:latin typeface="Verdana" pitchFamily="34" charset="0"/>
              <a:ea typeface="Verdana" pitchFamily="34" charset="0"/>
              <a:cs typeface="Verdana" pitchFamily="34" charset="0"/>
            </a:endParaRPr>
          </a:p>
        </p:txBody>
      </p:sp>
      <p:pic>
        <p:nvPicPr>
          <p:cNvPr id="4"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grpSp>
        <p:nvGrpSpPr>
          <p:cNvPr id="24" name="Group 23"/>
          <p:cNvGrpSpPr/>
          <p:nvPr/>
        </p:nvGrpSpPr>
        <p:grpSpPr>
          <a:xfrm>
            <a:off x="1752600" y="1295400"/>
            <a:ext cx="5764211" cy="5257800"/>
            <a:chOff x="1752600" y="1295400"/>
            <a:chExt cx="5764211" cy="5257800"/>
          </a:xfrm>
        </p:grpSpPr>
        <p:grpSp>
          <p:nvGrpSpPr>
            <p:cNvPr id="15" name="Group 14"/>
            <p:cNvGrpSpPr/>
            <p:nvPr/>
          </p:nvGrpSpPr>
          <p:grpSpPr>
            <a:xfrm>
              <a:off x="1752600" y="1295400"/>
              <a:ext cx="5334000" cy="5257800"/>
              <a:chOff x="1752600" y="1295400"/>
              <a:chExt cx="5334000" cy="5257800"/>
            </a:xfrm>
          </p:grpSpPr>
          <p:grpSp>
            <p:nvGrpSpPr>
              <p:cNvPr id="11" name="Group 10"/>
              <p:cNvGrpSpPr/>
              <p:nvPr/>
            </p:nvGrpSpPr>
            <p:grpSpPr>
              <a:xfrm>
                <a:off x="1752600" y="2667000"/>
                <a:ext cx="5334000" cy="3886200"/>
                <a:chOff x="1295400" y="2362200"/>
                <a:chExt cx="5334000" cy="3886200"/>
              </a:xfrm>
            </p:grpSpPr>
            <p:sp>
              <p:nvSpPr>
                <p:cNvPr id="7" name="Rounded Rectangle 6"/>
                <p:cNvSpPr/>
                <p:nvPr/>
              </p:nvSpPr>
              <p:spPr>
                <a:xfrm>
                  <a:off x="1295400" y="5410200"/>
                  <a:ext cx="5334000" cy="838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Communication services: SMS, MMS, Terminal Location</a:t>
                  </a:r>
                  <a:endParaRPr lang="en-GB" dirty="0"/>
                </a:p>
              </p:txBody>
            </p:sp>
            <p:sp>
              <p:nvSpPr>
                <p:cNvPr id="8" name="Rounded Rectangle 7"/>
                <p:cNvSpPr/>
                <p:nvPr/>
              </p:nvSpPr>
              <p:spPr>
                <a:xfrm>
                  <a:off x="1295400" y="3886200"/>
                  <a:ext cx="5334000" cy="838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Privacy Manager –Provided by Oracle</a:t>
                  </a:r>
                  <a:endParaRPr lang="en-GB" dirty="0"/>
                </a:p>
              </p:txBody>
            </p:sp>
            <p:sp>
              <p:nvSpPr>
                <p:cNvPr id="9" name="Rounded Rectangle 8"/>
                <p:cNvSpPr/>
                <p:nvPr/>
              </p:nvSpPr>
              <p:spPr>
                <a:xfrm>
                  <a:off x="1295400" y="2362200"/>
                  <a:ext cx="5334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API Gateway</a:t>
                  </a:r>
                  <a:endParaRPr lang="en-GB" dirty="0"/>
                </a:p>
              </p:txBody>
            </p:sp>
          </p:grpSp>
          <p:pic>
            <p:nvPicPr>
              <p:cNvPr id="93186" name="Picture 2" descr="desktop, device, pc, server icon"/>
              <p:cNvPicPr>
                <a:picLocks noChangeAspect="1" noChangeArrowheads="1"/>
              </p:cNvPicPr>
              <p:nvPr/>
            </p:nvPicPr>
            <p:blipFill>
              <a:blip r:embed="rId4" cstate="print"/>
              <a:srcRect/>
              <a:stretch>
                <a:fillRect/>
              </a:stretch>
            </p:blipFill>
            <p:spPr bwMode="auto">
              <a:xfrm>
                <a:off x="2438400" y="1295400"/>
                <a:ext cx="549176" cy="762000"/>
              </a:xfrm>
              <a:prstGeom prst="rect">
                <a:avLst/>
              </a:prstGeom>
              <a:noFill/>
            </p:spPr>
          </p:pic>
          <p:pic>
            <p:nvPicPr>
              <p:cNvPr id="13" name="Picture 2" descr="desktop, device, pc, server icon"/>
              <p:cNvPicPr>
                <a:picLocks noChangeAspect="1" noChangeArrowheads="1"/>
              </p:cNvPicPr>
              <p:nvPr/>
            </p:nvPicPr>
            <p:blipFill>
              <a:blip r:embed="rId4" cstate="print"/>
              <a:srcRect/>
              <a:stretch>
                <a:fillRect/>
              </a:stretch>
            </p:blipFill>
            <p:spPr bwMode="auto">
              <a:xfrm>
                <a:off x="4191000" y="1295400"/>
                <a:ext cx="549176" cy="762000"/>
              </a:xfrm>
              <a:prstGeom prst="rect">
                <a:avLst/>
              </a:prstGeom>
              <a:noFill/>
            </p:spPr>
          </p:pic>
          <p:pic>
            <p:nvPicPr>
              <p:cNvPr id="14" name="Picture 2" descr="desktop, device, pc, server icon"/>
              <p:cNvPicPr>
                <a:picLocks noChangeAspect="1" noChangeArrowheads="1"/>
              </p:cNvPicPr>
              <p:nvPr/>
            </p:nvPicPr>
            <p:blipFill>
              <a:blip r:embed="rId4" cstate="print"/>
              <a:srcRect/>
              <a:stretch>
                <a:fillRect/>
              </a:stretch>
            </p:blipFill>
            <p:spPr bwMode="auto">
              <a:xfrm>
                <a:off x="5791200" y="1295400"/>
                <a:ext cx="549176" cy="762000"/>
              </a:xfrm>
              <a:prstGeom prst="rect">
                <a:avLst/>
              </a:prstGeom>
              <a:noFill/>
            </p:spPr>
          </p:pic>
        </p:grpSp>
        <p:sp>
          <p:nvSpPr>
            <p:cNvPr id="16" name="Up Arrow 15"/>
            <p:cNvSpPr/>
            <p:nvPr/>
          </p:nvSpPr>
          <p:spPr>
            <a:xfrm>
              <a:off x="4343400" y="5181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p Arrow 16"/>
            <p:cNvSpPr/>
            <p:nvPr/>
          </p:nvSpPr>
          <p:spPr>
            <a:xfrm>
              <a:off x="4267200" y="35814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 Arrow 17"/>
            <p:cNvSpPr/>
            <p:nvPr/>
          </p:nvSpPr>
          <p:spPr>
            <a:xfrm>
              <a:off x="2514600" y="2133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Up Arrow 18"/>
            <p:cNvSpPr/>
            <p:nvPr/>
          </p:nvSpPr>
          <p:spPr>
            <a:xfrm>
              <a:off x="42672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Up Arrow 19"/>
            <p:cNvSpPr/>
            <p:nvPr/>
          </p:nvSpPr>
          <p:spPr>
            <a:xfrm>
              <a:off x="60198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971800" y="12954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2" name="TextBox 21"/>
            <p:cNvSpPr txBox="1"/>
            <p:nvPr/>
          </p:nvSpPr>
          <p:spPr>
            <a:xfrm>
              <a:off x="47244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3" name="TextBox 22"/>
            <p:cNvSpPr txBox="1"/>
            <p:nvPr/>
          </p:nvSpPr>
          <p:spPr>
            <a:xfrm>
              <a:off x="64008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grpSp>
      <p:sp>
        <p:nvSpPr>
          <p:cNvPr id="25" name="TextBox 24"/>
          <p:cNvSpPr txBox="1"/>
          <p:nvPr/>
        </p:nvSpPr>
        <p:spPr>
          <a:xfrm>
            <a:off x="228600" y="6550223"/>
            <a:ext cx="5105400" cy="307777"/>
          </a:xfrm>
          <a:prstGeom prst="rect">
            <a:avLst/>
          </a:prstGeom>
          <a:noFill/>
        </p:spPr>
        <p:txBody>
          <a:bodyPr wrap="square" rtlCol="0">
            <a:spAutoFit/>
          </a:bodyPr>
          <a:lstStyle/>
          <a:p>
            <a:r>
              <a:rPr lang="en-US" sz="1400" dirty="0" smtClean="0"/>
              <a:t>**Actual architecture can be found in Appendix </a:t>
            </a:r>
            <a:endParaRPr lang="en-GB" sz="1400" dirty="0"/>
          </a:p>
        </p:txBody>
      </p:sp>
      <p:pic>
        <p:nvPicPr>
          <p:cNvPr id="26" name="Picture 2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00400" y="0"/>
            <a:ext cx="5638800" cy="533400"/>
          </a:xfrm>
          <a:prstGeom prst="rect">
            <a:avLst/>
          </a:prstGeom>
        </p:spPr>
        <p:txBody>
          <a:bodyPr vert="horz" anchor="b">
            <a:normAutofit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Verizon</a:t>
            </a:r>
            <a:r>
              <a:rPr kumimoji="0" lang="en-US" sz="3000" b="0" i="0" u="none" strike="noStrike" kern="1200" cap="small" spc="0" normalizeH="0" noProof="0" dirty="0" smtClean="0">
                <a:ln>
                  <a:noFill/>
                </a:ln>
                <a:solidFill>
                  <a:schemeClr val="tx2"/>
                </a:solidFill>
                <a:effectLst/>
                <a:uLnTx/>
                <a:uFillTx/>
                <a:latin typeface="+mj-lt"/>
                <a:ea typeface="+mj-ea"/>
                <a:cs typeface="+mj-cs"/>
              </a:rPr>
              <a:t> Customers</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98306" name="Picture 2" descr="http://techno-com.weebly.com/uploads/5/3/3/3/53337675/440057.jpg"/>
          <p:cNvPicPr>
            <a:picLocks noChangeAspect="1" noChangeArrowheads="1"/>
          </p:cNvPicPr>
          <p:nvPr/>
        </p:nvPicPr>
        <p:blipFill>
          <a:blip r:embed="rId4" cstate="print"/>
          <a:srcRect/>
          <a:stretch>
            <a:fillRect/>
          </a:stretch>
        </p:blipFill>
        <p:spPr bwMode="auto">
          <a:xfrm>
            <a:off x="5257800" y="457200"/>
            <a:ext cx="3476625" cy="676276"/>
          </a:xfrm>
          <a:prstGeom prst="rect">
            <a:avLst/>
          </a:prstGeom>
          <a:noFill/>
        </p:spPr>
      </p:pic>
      <p:pic>
        <p:nvPicPr>
          <p:cNvPr id="98307" name="Picture 3"/>
          <p:cNvPicPr>
            <a:picLocks noChangeAspect="1" noChangeArrowheads="1"/>
          </p:cNvPicPr>
          <p:nvPr/>
        </p:nvPicPr>
        <p:blipFill>
          <a:blip r:embed="rId5" cstate="print"/>
          <a:srcRect/>
          <a:stretch>
            <a:fillRect/>
          </a:stretch>
        </p:blipFill>
        <p:spPr bwMode="auto">
          <a:xfrm>
            <a:off x="228600" y="1371600"/>
            <a:ext cx="5125755" cy="4648200"/>
          </a:xfrm>
          <a:prstGeom prst="rect">
            <a:avLst/>
          </a:prstGeom>
          <a:noFill/>
          <a:ln w="9525">
            <a:noFill/>
            <a:miter lim="800000"/>
            <a:headEnd/>
            <a:tailEnd/>
          </a:ln>
        </p:spPr>
      </p:pic>
      <p:sp>
        <p:nvSpPr>
          <p:cNvPr id="12" name="TextBox 11"/>
          <p:cNvSpPr txBox="1"/>
          <p:nvPr/>
        </p:nvSpPr>
        <p:spPr>
          <a:xfrm>
            <a:off x="5257800" y="1676400"/>
            <a:ext cx="2971800" cy="3724096"/>
          </a:xfrm>
          <a:prstGeom prst="rect">
            <a:avLst/>
          </a:prstGeom>
          <a:noFill/>
        </p:spPr>
        <p:txBody>
          <a:bodyPr wrap="square" rtlCol="0">
            <a:spAutoFit/>
          </a:bodyPr>
          <a:lstStyle/>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Dispatch Cost</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Automatic routing call</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call time and hassle of Location</a:t>
            </a:r>
            <a:endParaRPr lang="en-GB" sz="2400" dirty="0" smtClean="0">
              <a:latin typeface="Verdana" pitchFamily="34" charset="0"/>
              <a:ea typeface="Verdana" pitchFamily="34" charset="0"/>
              <a:cs typeface="Verdana" pitchFamily="34" charset="0"/>
            </a:endParaRPr>
          </a:p>
        </p:txBody>
      </p:sp>
      <p:pic>
        <p:nvPicPr>
          <p:cNvPr id="13" name="Picture 12" descr="http://images.cdn.stuff.tv/sites/stuff.tv/files/styles/big-image/public/brands/News/Singapore/logo-starhub.png?itok=P3sSPlDA"/>
          <p:cNvPicPr>
            <a:picLocks noChangeAspect="1" noChangeArrowheads="1"/>
          </p:cNvPicPr>
          <p:nvPr/>
        </p:nvPicPr>
        <p:blipFill>
          <a:blip r:embed="rId6"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smtClean="0"/>
              <a:t>For Example</a:t>
            </a:r>
            <a:endParaRPr lang="en-GB" dirty="0"/>
          </a:p>
        </p:txBody>
      </p:sp>
      <p:pic>
        <p:nvPicPr>
          <p:cNvPr id="100354" name="Picture 2" descr="http://www.middlecountryautomotive.com/handlers/image.php/?width=400&amp;image=/assets/car-break-down.jpg"/>
          <p:cNvPicPr>
            <a:picLocks noChangeAspect="1" noChangeArrowheads="1"/>
          </p:cNvPicPr>
          <p:nvPr/>
        </p:nvPicPr>
        <p:blipFill>
          <a:blip r:embed="rId3" cstate="print"/>
          <a:srcRect/>
          <a:stretch>
            <a:fillRect/>
          </a:stretch>
        </p:blipFill>
        <p:spPr bwMode="auto">
          <a:xfrm>
            <a:off x="76200" y="1447800"/>
            <a:ext cx="3810000" cy="2543175"/>
          </a:xfrm>
          <a:prstGeom prst="rect">
            <a:avLst/>
          </a:prstGeom>
          <a:noFill/>
        </p:spPr>
      </p:pic>
      <p:grpSp>
        <p:nvGrpSpPr>
          <p:cNvPr id="16" name="Group 15"/>
          <p:cNvGrpSpPr/>
          <p:nvPr/>
        </p:nvGrpSpPr>
        <p:grpSpPr>
          <a:xfrm>
            <a:off x="4419600" y="381000"/>
            <a:ext cx="3429000" cy="5714999"/>
            <a:chOff x="4724400" y="914400"/>
            <a:chExt cx="3429000" cy="5714999"/>
          </a:xfrm>
        </p:grpSpPr>
        <p:grpSp>
          <p:nvGrpSpPr>
            <p:cNvPr id="10" name="Group 9"/>
            <p:cNvGrpSpPr/>
            <p:nvPr/>
          </p:nvGrpSpPr>
          <p:grpSpPr>
            <a:xfrm>
              <a:off x="4724400" y="914400"/>
              <a:ext cx="3429000" cy="5714999"/>
              <a:chOff x="4419600" y="1709057"/>
              <a:chExt cx="3429000" cy="4082142"/>
            </a:xfrm>
          </p:grpSpPr>
          <p:sp>
            <p:nvSpPr>
              <p:cNvPr id="5" name="Rounded Rectangle 4"/>
              <p:cNvSpPr/>
              <p:nvPr/>
            </p:nvSpPr>
            <p:spPr>
              <a:xfrm>
                <a:off x="4419600" y="1709057"/>
                <a:ext cx="3429000" cy="8599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Confirmation for location base</a:t>
                </a:r>
                <a:endParaRPr lang="en-GB" sz="2400" dirty="0">
                  <a:latin typeface="Verdana" pitchFamily="34" charset="0"/>
                  <a:ea typeface="Verdana" pitchFamily="34" charset="0"/>
                  <a:cs typeface="Verdana" pitchFamily="34" charset="0"/>
                </a:endParaRPr>
              </a:p>
            </p:txBody>
          </p:sp>
          <p:grpSp>
            <p:nvGrpSpPr>
              <p:cNvPr id="9" name="Group 8"/>
              <p:cNvGrpSpPr/>
              <p:nvPr/>
            </p:nvGrpSpPr>
            <p:grpSpPr>
              <a:xfrm>
                <a:off x="4419600" y="2797628"/>
                <a:ext cx="3429000" cy="2993571"/>
                <a:chOff x="4419600" y="2797628"/>
                <a:chExt cx="3429000" cy="2993571"/>
              </a:xfrm>
            </p:grpSpPr>
            <p:sp>
              <p:nvSpPr>
                <p:cNvPr id="6" name="Rounded Rectangle 5"/>
                <p:cNvSpPr/>
                <p:nvPr/>
              </p:nvSpPr>
              <p:spPr>
                <a:xfrm>
                  <a:off x="4419600" y="2797628"/>
                  <a:ext cx="3429000" cy="85997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Schedule and Dispatch Truck</a:t>
                  </a:r>
                  <a:endParaRPr lang="en-GB" sz="2400" dirty="0">
                    <a:latin typeface="Verdana" pitchFamily="34" charset="0"/>
                    <a:ea typeface="Verdana" pitchFamily="34" charset="0"/>
                    <a:cs typeface="Verdana" pitchFamily="34" charset="0"/>
                  </a:endParaRPr>
                </a:p>
              </p:txBody>
            </p:sp>
            <p:sp>
              <p:nvSpPr>
                <p:cNvPr id="7" name="Rounded Rectangle 6"/>
                <p:cNvSpPr/>
                <p:nvPr/>
              </p:nvSpPr>
              <p:spPr>
                <a:xfrm>
                  <a:off x="4419600" y="3864428"/>
                  <a:ext cx="3429000" cy="8599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SMS Notification</a:t>
                  </a:r>
                  <a:endParaRPr lang="en-GB" sz="2400" dirty="0">
                    <a:latin typeface="Verdana" pitchFamily="34" charset="0"/>
                    <a:ea typeface="Verdana" pitchFamily="34" charset="0"/>
                    <a:cs typeface="Verdana" pitchFamily="34" charset="0"/>
                  </a:endParaRPr>
                </a:p>
              </p:txBody>
            </p:sp>
            <p:sp>
              <p:nvSpPr>
                <p:cNvPr id="8" name="Rounded Rectangle 7"/>
                <p:cNvSpPr/>
                <p:nvPr/>
              </p:nvSpPr>
              <p:spPr>
                <a:xfrm>
                  <a:off x="4419600" y="4931228"/>
                  <a:ext cx="3429000" cy="85997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Gaining from API charges</a:t>
                  </a:r>
                  <a:endParaRPr lang="en-GB" sz="2400" dirty="0">
                    <a:latin typeface="Verdana" pitchFamily="34" charset="0"/>
                    <a:ea typeface="Verdana" pitchFamily="34" charset="0"/>
                    <a:cs typeface="Verdana" pitchFamily="34" charset="0"/>
                  </a:endParaRPr>
                </a:p>
              </p:txBody>
            </p:sp>
          </p:grpSp>
        </p:grpSp>
        <p:sp>
          <p:nvSpPr>
            <p:cNvPr id="13" name="Down Arrow 12"/>
            <p:cNvSpPr/>
            <p:nvPr/>
          </p:nvSpPr>
          <p:spPr>
            <a:xfrm>
              <a:off x="6248400" y="2133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6248400" y="3657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own Arrow 14"/>
            <p:cNvSpPr/>
            <p:nvPr/>
          </p:nvSpPr>
          <p:spPr>
            <a:xfrm>
              <a:off x="6248400" y="5181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Matching demand &amp; offering nearby</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 name="Picture 5" descr="http://www.lukasprelovsky.sk/wp-content/uploads/2009/09/telefonica-o2.jpg"/>
          <p:cNvPicPr>
            <a:picLocks noChangeAspect="1" noChangeArrowheads="1"/>
          </p:cNvPicPr>
          <p:nvPr/>
        </p:nvPicPr>
        <p:blipFill>
          <a:blip r:embed="rId3" cstate="print">
            <a:clrChange>
              <a:clrFrom>
                <a:srgbClr val="FFFFFF"/>
              </a:clrFrom>
              <a:clrTo>
                <a:srgbClr val="FFFFFF">
                  <a:alpha val="0"/>
                </a:srgbClr>
              </a:clrTo>
            </a:clrChange>
          </a:blip>
          <a:srcRect t="24242" b="24849"/>
          <a:stretch>
            <a:fillRect/>
          </a:stretch>
        </p:blipFill>
        <p:spPr bwMode="auto">
          <a:xfrm>
            <a:off x="2286000" y="1828800"/>
            <a:ext cx="3886200" cy="1483822"/>
          </a:xfrm>
          <a:prstGeom prst="rect">
            <a:avLst/>
          </a:prstGeom>
          <a:noFill/>
        </p:spPr>
      </p:pic>
      <p:sp>
        <p:nvSpPr>
          <p:cNvPr id="9" name="TextBox 8"/>
          <p:cNvSpPr txBox="1"/>
          <p:nvPr/>
        </p:nvSpPr>
        <p:spPr>
          <a:xfrm>
            <a:off x="838200" y="4114800"/>
            <a:ext cx="7010400" cy="2031325"/>
          </a:xfrm>
          <a:prstGeom prst="rect">
            <a:avLst/>
          </a:prstGeom>
          <a:noFill/>
        </p:spPr>
        <p:txBody>
          <a:bodyPr wrap="square" rtlCol="0">
            <a:spAutoFit/>
          </a:bodyPr>
          <a:lstStyle/>
          <a:p>
            <a:r>
              <a:rPr lang="en-US" sz="1400" b="1" dirty="0" err="1" smtClean="0">
                <a:latin typeface="Verdana" pitchFamily="34" charset="0"/>
                <a:ea typeface="Verdana" pitchFamily="34" charset="0"/>
                <a:cs typeface="Verdana" pitchFamily="34" charset="0"/>
              </a:rPr>
              <a:t>Telefónica</a:t>
            </a:r>
            <a:r>
              <a:rPr lang="en-US" sz="1400" b="1" dirty="0" smtClean="0">
                <a:latin typeface="Verdana" pitchFamily="34" charset="0"/>
                <a:ea typeface="Verdana" pitchFamily="34" charset="0"/>
                <a:cs typeface="Verdana" pitchFamily="34" charset="0"/>
              </a:rPr>
              <a:t> Dynamic Insights</a:t>
            </a:r>
            <a:r>
              <a:rPr lang="en-US" sz="1400" dirty="0" smtClean="0">
                <a:latin typeface="Verdana" pitchFamily="34" charset="0"/>
                <a:ea typeface="Verdana" pitchFamily="34" charset="0"/>
                <a:cs typeface="Verdana" pitchFamily="34" charset="0"/>
              </a:rPr>
              <a:t> (TDI) is part of the </a:t>
            </a:r>
            <a:r>
              <a:rPr lang="en-US" sz="1400" dirty="0" err="1" smtClean="0">
                <a:latin typeface="Verdana" pitchFamily="34" charset="0"/>
                <a:ea typeface="Verdana" pitchFamily="34" charset="0"/>
                <a:cs typeface="Verdana" pitchFamily="34" charset="0"/>
              </a:rPr>
              <a:t>Telefónica</a:t>
            </a:r>
            <a:r>
              <a:rPr lang="en-US" sz="1400" dirty="0" smtClean="0">
                <a:latin typeface="Verdana" pitchFamily="34" charset="0"/>
                <a:ea typeface="Verdana" pitchFamily="34" charset="0"/>
                <a:cs typeface="Verdana" pitchFamily="34" charset="0"/>
              </a:rPr>
              <a:t> Digital product family. </a:t>
            </a:r>
            <a:endParaRPr lang="en-US" sz="1400" dirty="0" smtClean="0">
              <a:latin typeface="Verdana" pitchFamily="34" charset="0"/>
              <a:ea typeface="Verdana" pitchFamily="34" charset="0"/>
              <a:cs typeface="Verdana" pitchFamily="34" charset="0"/>
            </a:endParaRPr>
          </a:p>
          <a:p>
            <a:endParaRPr lang="en-US"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TDI </a:t>
            </a:r>
            <a:r>
              <a:rPr lang="en-US" sz="1400" dirty="0" smtClean="0">
                <a:latin typeface="Verdana" pitchFamily="34" charset="0"/>
                <a:ea typeface="Verdana" pitchFamily="34" charset="0"/>
                <a:cs typeface="Verdana" pitchFamily="34" charset="0"/>
              </a:rPr>
              <a:t>is focused on the development of products and services that leverage on </a:t>
            </a:r>
            <a:r>
              <a:rPr lang="en-US" sz="1400" dirty="0" err="1" smtClean="0">
                <a:latin typeface="Verdana" pitchFamily="34" charset="0"/>
                <a:ea typeface="Verdana" pitchFamily="34" charset="0"/>
                <a:cs typeface="Verdana" pitchFamily="34" charset="0"/>
              </a:rPr>
              <a:t>Telefónica’s</a:t>
            </a:r>
            <a:r>
              <a:rPr lang="en-US" sz="1400" dirty="0" smtClean="0">
                <a:latin typeface="Verdana" pitchFamily="34" charset="0"/>
                <a:ea typeface="Verdana" pitchFamily="34" charset="0"/>
                <a:cs typeface="Verdana" pitchFamily="34" charset="0"/>
              </a:rPr>
              <a:t> global big data assets</a:t>
            </a:r>
            <a:r>
              <a:rPr lang="en-US" sz="1400" dirty="0" smtClean="0">
                <a:latin typeface="Verdana" pitchFamily="34" charset="0"/>
                <a:ea typeface="Verdana" pitchFamily="34" charset="0"/>
                <a:cs typeface="Verdana" pitchFamily="34" charset="0"/>
              </a:rPr>
              <a:t>.</a:t>
            </a:r>
          </a:p>
          <a:p>
            <a:endParaRPr lang="en-US" sz="1400" dirty="0" smtClean="0">
              <a:latin typeface="Verdana" pitchFamily="34" charset="0"/>
              <a:ea typeface="Verdana" pitchFamily="34" charset="0"/>
              <a:cs typeface="Verdana" pitchFamily="34" charset="0"/>
            </a:endParaRPr>
          </a:p>
          <a:p>
            <a:pPr>
              <a:buFont typeface="Arial" pitchFamily="34" charset="0"/>
              <a:buChar char="•"/>
            </a:pPr>
            <a:r>
              <a:rPr lang="en-US" sz="1400" dirty="0" smtClean="0">
                <a:latin typeface="Verdana" pitchFamily="34" charset="0"/>
                <a:ea typeface="Verdana" pitchFamily="34" charset="0"/>
                <a:cs typeface="Verdana" pitchFamily="34" charset="0"/>
              </a:rPr>
              <a:t>  Provide </a:t>
            </a:r>
            <a:r>
              <a:rPr lang="en-US" sz="1400" b="1" dirty="0" smtClean="0">
                <a:latin typeface="Verdana" pitchFamily="34" charset="0"/>
                <a:ea typeface="Verdana" pitchFamily="34" charset="0"/>
                <a:cs typeface="Verdana" pitchFamily="34" charset="0"/>
              </a:rPr>
              <a:t>mobile </a:t>
            </a:r>
            <a:r>
              <a:rPr lang="en-US" sz="1400" b="1" dirty="0" smtClean="0">
                <a:latin typeface="Verdana" pitchFamily="34" charset="0"/>
                <a:ea typeface="Verdana" pitchFamily="34" charset="0"/>
                <a:cs typeface="Verdana" pitchFamily="34" charset="0"/>
              </a:rPr>
              <a:t>insight solutions</a:t>
            </a:r>
            <a:r>
              <a:rPr lang="en-US" sz="1400" dirty="0" smtClean="0">
                <a:latin typeface="Verdana" pitchFamily="34" charset="0"/>
                <a:ea typeface="Verdana" pitchFamily="34" charset="0"/>
                <a:cs typeface="Verdana" pitchFamily="34" charset="0"/>
              </a:rPr>
              <a:t> </a:t>
            </a:r>
            <a:endParaRPr lang="en-US" sz="1400" dirty="0" smtClean="0">
              <a:latin typeface="Verdana" pitchFamily="34" charset="0"/>
              <a:ea typeface="Verdana" pitchFamily="34" charset="0"/>
              <a:cs typeface="Verdana" pitchFamily="34" charset="0"/>
            </a:endParaRPr>
          </a:p>
          <a:p>
            <a:pPr>
              <a:buFont typeface="Arial" pitchFamily="34" charset="0"/>
              <a:buChar char="•"/>
            </a:pPr>
            <a:r>
              <a:rPr lang="en-US" sz="1400" dirty="0" smtClean="0">
                <a:latin typeface="Verdana" pitchFamily="34" charset="0"/>
                <a:ea typeface="Verdana" pitchFamily="34" charset="0"/>
                <a:cs typeface="Verdana" pitchFamily="34" charset="0"/>
              </a:rPr>
              <a:t>  Use Insights to help organizations and firms</a:t>
            </a:r>
          </a:p>
          <a:p>
            <a:pPr>
              <a:buFont typeface="Arial" pitchFamily="34" charset="0"/>
              <a:buChar char="•"/>
            </a:pPr>
            <a:r>
              <a:rPr lang="en-US" sz="1400" dirty="0" smtClean="0">
                <a:latin typeface="Verdana" pitchFamily="34" charset="0"/>
                <a:ea typeface="Verdana" pitchFamily="34" charset="0"/>
                <a:cs typeface="Verdana" pitchFamily="34" charset="0"/>
              </a:rPr>
              <a:t>  Enabling </a:t>
            </a:r>
            <a:r>
              <a:rPr lang="en-US" sz="1400" dirty="0" smtClean="0">
                <a:latin typeface="Verdana" pitchFamily="34" charset="0"/>
                <a:ea typeface="Verdana" pitchFamily="34" charset="0"/>
                <a:cs typeface="Verdana" pitchFamily="34" charset="0"/>
              </a:rPr>
              <a:t>them to improve their propositions and businesses.</a:t>
            </a:r>
            <a:endParaRPr lang="en-GB" sz="1400" dirty="0">
              <a:latin typeface="Verdana" pitchFamily="34" charset="0"/>
              <a:ea typeface="Verdana" pitchFamily="34" charset="0"/>
              <a:cs typeface="Verdana"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1219200"/>
            <a:ext cx="7581900" cy="5153025"/>
          </a:xfrm>
          <a:prstGeom prst="rect">
            <a:avLst/>
          </a:prstGeom>
          <a:noFill/>
          <a:ln w="9525">
            <a:noFill/>
            <a:miter lim="800000"/>
            <a:headEnd/>
            <a:tailEnd/>
          </a:ln>
        </p:spPr>
      </p:pic>
      <p:sp>
        <p:nvSpPr>
          <p:cNvPr id="3074" name="Title 1"/>
          <p:cNvSpPr>
            <a:spLocks noGrp="1"/>
          </p:cNvSpPr>
          <p:nvPr>
            <p:ph type="title"/>
          </p:nvPr>
        </p:nvSpPr>
        <p:spPr>
          <a:xfrm>
            <a:off x="4038600" y="0"/>
            <a:ext cx="4038600" cy="762000"/>
          </a:xfrm>
        </p:spPr>
        <p:txBody>
          <a:bodyPr>
            <a:normAutofit/>
          </a:bodyPr>
          <a:lstStyle/>
          <a:p>
            <a:pPr eaLnBrk="1" hangingPunct="1"/>
            <a:r>
              <a:rPr lang="en-US" b="1" dirty="0" smtClean="0">
                <a:latin typeface="Verdana" pitchFamily="34" charset="0"/>
                <a:ea typeface="Verdana" pitchFamily="34" charset="0"/>
                <a:cs typeface="Verdana" pitchFamily="34" charset="0"/>
              </a:rPr>
              <a:t>Smart </a:t>
            </a:r>
            <a:r>
              <a:rPr lang="en-US" b="1" dirty="0" smtClean="0">
                <a:latin typeface="Verdana" pitchFamily="34" charset="0"/>
                <a:ea typeface="Verdana" pitchFamily="34" charset="0"/>
                <a:cs typeface="Verdana" pitchFamily="34" charset="0"/>
              </a:rPr>
              <a:t>Steps *</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077" name="Picture 5" descr="http://www.lukasprelovsky.sk/wp-content/uploads/2009/09/telefonica-o2.jpg"/>
          <p:cNvPicPr>
            <a:picLocks noChangeAspect="1" noChangeArrowheads="1"/>
          </p:cNvPicPr>
          <p:nvPr/>
        </p:nvPicPr>
        <p:blipFill>
          <a:blip r:embed="rId5" cstate="print">
            <a:clrChange>
              <a:clrFrom>
                <a:srgbClr val="FFFFFF"/>
              </a:clrFrom>
              <a:clrTo>
                <a:srgbClr val="FFFFFF">
                  <a:alpha val="0"/>
                </a:srgbClr>
              </a:clrTo>
            </a:clrChange>
          </a:blip>
          <a:srcRect t="24242" b="24849"/>
          <a:stretch>
            <a:fillRect/>
          </a:stretch>
        </p:blipFill>
        <p:spPr bwMode="auto">
          <a:xfrm>
            <a:off x="0" y="0"/>
            <a:ext cx="3886200" cy="1483822"/>
          </a:xfrm>
          <a:prstGeom prst="rect">
            <a:avLst/>
          </a:prstGeom>
          <a:noFill/>
        </p:spPr>
      </p:pic>
      <p:sp>
        <p:nvSpPr>
          <p:cNvPr id="6" name="TextBox 5"/>
          <p:cNvSpPr txBox="1"/>
          <p:nvPr/>
        </p:nvSpPr>
        <p:spPr>
          <a:xfrm>
            <a:off x="304800" y="6488668"/>
            <a:ext cx="6096000" cy="307777"/>
          </a:xfrm>
          <a:prstGeom prst="rect">
            <a:avLst/>
          </a:prstGeom>
          <a:noFill/>
        </p:spPr>
        <p:txBody>
          <a:bodyPr wrap="square" rtlCol="0">
            <a:spAutoFit/>
          </a:bodyPr>
          <a:lstStyle/>
          <a:p>
            <a:r>
              <a:rPr lang="en-US" sz="1400" dirty="0" smtClean="0">
                <a:latin typeface="Verdana" pitchFamily="34" charset="0"/>
                <a:ea typeface="Verdana" pitchFamily="34" charset="0"/>
                <a:cs typeface="Verdana" pitchFamily="34" charset="0"/>
              </a:rPr>
              <a:t>*Product of </a:t>
            </a:r>
            <a:r>
              <a:rPr lang="en-US" sz="1400" dirty="0" err="1" smtClean="0">
                <a:latin typeface="Verdana" pitchFamily="34" charset="0"/>
                <a:ea typeface="Verdana" pitchFamily="34" charset="0"/>
                <a:cs typeface="Verdana" pitchFamily="34" charset="0"/>
              </a:rPr>
              <a:t>Telefonica</a:t>
            </a:r>
            <a:r>
              <a:rPr lang="en-US" sz="1400" dirty="0" smtClean="0">
                <a:latin typeface="Verdana" pitchFamily="34" charset="0"/>
                <a:ea typeface="Verdana" pitchFamily="34" charset="0"/>
                <a:cs typeface="Verdana" pitchFamily="34" charset="0"/>
              </a:rPr>
              <a:t> Dynamic Insight team</a:t>
            </a:r>
            <a:endParaRPr lang="en-GB" sz="1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pic>
        <p:nvPicPr>
          <p:cNvPr id="115714" name="Picture 2" descr="http://www.adweek.com/socialtimes/files/2014/05/crazy.jpg"/>
          <p:cNvPicPr>
            <a:picLocks noChangeAspect="1" noChangeArrowheads="1"/>
          </p:cNvPicPr>
          <p:nvPr/>
        </p:nvPicPr>
        <p:blipFill>
          <a:blip r:embed="rId2" cstate="print"/>
          <a:srcRect/>
          <a:stretch>
            <a:fillRect/>
          </a:stretch>
        </p:blipFill>
        <p:spPr bwMode="auto">
          <a:xfrm>
            <a:off x="1219200" y="2286000"/>
            <a:ext cx="5715000" cy="3810000"/>
          </a:xfrm>
          <a:prstGeom prst="rect">
            <a:avLst/>
          </a:prstGeom>
          <a:noFill/>
        </p:spPr>
      </p:pic>
      <p:grpSp>
        <p:nvGrpSpPr>
          <p:cNvPr id="7" name="Group 6"/>
          <p:cNvGrpSpPr/>
          <p:nvPr/>
        </p:nvGrpSpPr>
        <p:grpSpPr>
          <a:xfrm>
            <a:off x="4114800" y="457200"/>
            <a:ext cx="4267200" cy="2438400"/>
            <a:chOff x="4114800" y="457200"/>
            <a:chExt cx="4267200" cy="2438400"/>
          </a:xfrm>
        </p:grpSpPr>
        <p:sp>
          <p:nvSpPr>
            <p:cNvPr id="6" name="Explosion 2 5"/>
            <p:cNvSpPr/>
            <p:nvPr/>
          </p:nvSpPr>
          <p:spPr>
            <a:xfrm>
              <a:off x="4114800" y="4572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5434080" y="1426239"/>
              <a:ext cx="2197795" cy="461665"/>
            </a:xfrm>
            <a:prstGeom prst="rect">
              <a:avLst/>
            </a:prstGeom>
            <a:noFill/>
          </p:spPr>
          <p:txBody>
            <a:bodyPr wrap="square" rtlCol="0">
              <a:spAutoFit/>
            </a:bodyPr>
            <a:lstStyle/>
            <a:p>
              <a:r>
                <a:rPr lang="en-US" sz="2400" dirty="0" smtClean="0">
                  <a:solidFill>
                    <a:srgbClr val="FF0000"/>
                  </a:solidFill>
                </a:rPr>
                <a:t>Reality</a:t>
              </a:r>
              <a:endParaRPr lang="en-GB" sz="2400" dirty="0">
                <a:solidFill>
                  <a:srgbClr val="FF0000"/>
                </a:solidFill>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352800" y="1524000"/>
            <a:ext cx="2181225" cy="1495425"/>
          </a:xfrm>
          <a:prstGeom prst="rect">
            <a:avLst/>
          </a:prstGeom>
          <a:noFill/>
          <a:ln w="9525">
            <a:noFill/>
            <a:miter lim="800000"/>
            <a:headEnd/>
            <a:tailEnd/>
          </a:ln>
        </p:spPr>
      </p:pic>
      <p:sp>
        <p:nvSpPr>
          <p:cNvPr id="4098" name="Title 1"/>
          <p:cNvSpPr>
            <a:spLocks noGrp="1"/>
          </p:cNvSpPr>
          <p:nvPr>
            <p:ph type="title"/>
          </p:nvPr>
        </p:nvSpPr>
        <p:spPr>
          <a:xfrm>
            <a:off x="3886200" y="228600"/>
            <a:ext cx="5029200" cy="685800"/>
          </a:xfrm>
        </p:spPr>
        <p:txBody>
          <a:bodyPr>
            <a:noAutofit/>
          </a:bodyPr>
          <a:lstStyle/>
          <a:p>
            <a:pPr eaLnBrk="1" hangingPunct="1"/>
            <a:r>
              <a:rPr lang="en-US" b="1" dirty="0" err="1" smtClean="0">
                <a:latin typeface="Verdana" pitchFamily="34" charset="0"/>
                <a:ea typeface="Verdana" pitchFamily="34" charset="0"/>
                <a:cs typeface="Verdana" pitchFamily="34" charset="0"/>
              </a:rPr>
              <a:t>Telefonica</a:t>
            </a:r>
            <a:r>
              <a:rPr lang="en-US" b="1" dirty="0" smtClean="0">
                <a:latin typeface="Verdana" pitchFamily="34" charset="0"/>
                <a:ea typeface="Verdana" pitchFamily="34" charset="0"/>
                <a:cs typeface="Verdana" pitchFamily="34" charset="0"/>
              </a:rPr>
              <a:t> O2 – Smart Steps</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16" name="Group 15"/>
          <p:cNvGrpSpPr/>
          <p:nvPr/>
        </p:nvGrpSpPr>
        <p:grpSpPr>
          <a:xfrm>
            <a:off x="304800" y="304800"/>
            <a:ext cx="2811277" cy="3254514"/>
            <a:chOff x="304800" y="304800"/>
            <a:chExt cx="2811277" cy="3254514"/>
          </a:xfrm>
        </p:grpSpPr>
        <p:pic>
          <p:nvPicPr>
            <p:cNvPr id="5" name="Picture 4" descr="Measure.jpeg"/>
            <p:cNvPicPr>
              <a:picLocks noChangeAspect="1"/>
            </p:cNvPicPr>
            <p:nvPr/>
          </p:nvPicPr>
          <p:blipFill>
            <a:blip r:embed="rId5" cstate="print">
              <a:clrChange>
                <a:clrFrom>
                  <a:srgbClr val="FFFFFF"/>
                </a:clrFrom>
                <a:clrTo>
                  <a:srgbClr val="FFFFFF">
                    <a:alpha val="0"/>
                  </a:srgbClr>
                </a:clrTo>
              </a:clrChange>
            </a:blip>
            <a:stretch>
              <a:fillRect/>
            </a:stretch>
          </p:blipFill>
          <p:spPr>
            <a:xfrm>
              <a:off x="304800" y="556379"/>
              <a:ext cx="2811277" cy="1870706"/>
            </a:xfrm>
            <a:prstGeom prst="rect">
              <a:avLst/>
            </a:prstGeom>
            <a:noFill/>
          </p:spPr>
        </p:pic>
        <p:sp>
          <p:nvSpPr>
            <p:cNvPr id="6" name="Oval 5"/>
            <p:cNvSpPr/>
            <p:nvPr/>
          </p:nvSpPr>
          <p:spPr>
            <a:xfrm>
              <a:off x="449077" y="3048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6" idx="4"/>
              <a:endCxn id="19" idx="0"/>
            </p:cNvCxnSpPr>
            <p:nvPr/>
          </p:nvCxnSpPr>
          <p:spPr>
            <a:xfrm>
              <a:off x="1668277" y="2743200"/>
              <a:ext cx="8123" cy="8161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00400" y="990600"/>
            <a:ext cx="2438400" cy="3483114"/>
            <a:chOff x="3200400" y="990600"/>
            <a:chExt cx="2438400" cy="3483114"/>
          </a:xfrm>
        </p:grpSpPr>
        <p:sp>
          <p:nvSpPr>
            <p:cNvPr id="12" name="Oval 11"/>
            <p:cNvSpPr/>
            <p:nvPr/>
          </p:nvSpPr>
          <p:spPr>
            <a:xfrm>
              <a:off x="3200400" y="9906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a:endCxn id="37" idx="0"/>
            </p:cNvCxnSpPr>
            <p:nvPr/>
          </p:nvCxnSpPr>
          <p:spPr>
            <a:xfrm>
              <a:off x="4419600" y="3429000"/>
              <a:ext cx="0" cy="10447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943600" y="1600200"/>
            <a:ext cx="2438400" cy="3124200"/>
            <a:chOff x="5943600" y="1600200"/>
            <a:chExt cx="2438400" cy="3124200"/>
          </a:xfrm>
        </p:grpSpPr>
        <p:sp>
          <p:nvSpPr>
            <p:cNvPr id="13" name="Oval 12"/>
            <p:cNvSpPr/>
            <p:nvPr/>
          </p:nvSpPr>
          <p:spPr>
            <a:xfrm>
              <a:off x="5943600" y="16002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7162800" y="4038600"/>
              <a:ext cx="0" cy="68580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85800" y="3559314"/>
            <a:ext cx="1981200" cy="2308086"/>
            <a:chOff x="609600" y="3352800"/>
            <a:chExt cx="1981200" cy="2308086"/>
          </a:xfrm>
        </p:grpSpPr>
        <p:sp>
          <p:nvSpPr>
            <p:cNvPr id="19" name="TextBox 18"/>
            <p:cNvSpPr txBox="1"/>
            <p:nvPr/>
          </p:nvSpPr>
          <p:spPr>
            <a:xfrm>
              <a:off x="609600" y="3352800"/>
              <a:ext cx="1981200" cy="163121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Measure Compare</a:t>
              </a:r>
            </a:p>
            <a:p>
              <a:r>
                <a:rPr lang="en-US" sz="2000" b="1" dirty="0" smtClean="0">
                  <a:solidFill>
                    <a:schemeClr val="bg1"/>
                  </a:solidFill>
                  <a:latin typeface="Verdana" pitchFamily="34" charset="0"/>
                  <a:ea typeface="Verdana" pitchFamily="34" charset="0"/>
                  <a:cs typeface="Verdana" pitchFamily="34" charset="0"/>
                </a:rPr>
                <a:t>Understand factors</a:t>
              </a:r>
            </a:p>
            <a:p>
              <a:endParaRPr lang="en-GB" sz="2000" b="1" dirty="0">
                <a:solidFill>
                  <a:schemeClr val="bg1"/>
                </a:solidFill>
              </a:endParaRPr>
            </a:p>
          </p:txBody>
        </p:sp>
        <p:sp>
          <p:nvSpPr>
            <p:cNvPr id="33" name="TextBox 32"/>
            <p:cNvSpPr txBox="1"/>
            <p:nvPr/>
          </p:nvSpPr>
          <p:spPr>
            <a:xfrm>
              <a:off x="609600" y="4953000"/>
              <a:ext cx="1981200" cy="707886"/>
            </a:xfrm>
            <a:prstGeom prst="rect">
              <a:avLst/>
            </a:prstGeom>
            <a:solidFill>
              <a:schemeClr val="bg1">
                <a:alpha val="71000"/>
              </a:schemeClr>
            </a:solidFill>
            <a:ln>
              <a:solidFill>
                <a:srgbClr val="00B050"/>
              </a:solidFill>
            </a:ln>
          </p:spPr>
          <p:txBody>
            <a:bodyPr wrap="square" rtlCol="0">
              <a:spAutoFit/>
            </a:bodyPr>
            <a:lstStyle/>
            <a:p>
              <a:pPr>
                <a:buFont typeface="Wingdings" pitchFamily="2" charset="2"/>
                <a:buChar char="è"/>
              </a:pPr>
              <a:r>
                <a:rPr lang="en-US" sz="2000" b="1" dirty="0" smtClean="0">
                  <a:solidFill>
                    <a:schemeClr val="accent1">
                      <a:lumMod val="75000"/>
                    </a:schemeClr>
                  </a:solidFill>
                  <a:latin typeface="Verdana" pitchFamily="34" charset="0"/>
                  <a:ea typeface="Verdana" pitchFamily="34" charset="0"/>
                  <a:cs typeface="Verdana" pitchFamily="34" charset="0"/>
                  <a:sym typeface="Wingdings" pitchFamily="2" charset="2"/>
                </a:rPr>
                <a:t>Increase </a:t>
              </a:r>
              <a:r>
                <a:rPr lang="en-US" sz="2000" dirty="0" smtClean="0">
                  <a:latin typeface="Verdana" pitchFamily="34" charset="0"/>
                  <a:ea typeface="Verdana" pitchFamily="34" charset="0"/>
                  <a:cs typeface="Verdana" pitchFamily="34" charset="0"/>
                </a:rPr>
                <a:t>no. of visits </a:t>
              </a:r>
            </a:p>
          </p:txBody>
        </p:sp>
      </p:grpSp>
      <p:grpSp>
        <p:nvGrpSpPr>
          <p:cNvPr id="36" name="Group 35"/>
          <p:cNvGrpSpPr/>
          <p:nvPr/>
        </p:nvGrpSpPr>
        <p:grpSpPr>
          <a:xfrm>
            <a:off x="3505200" y="4473714"/>
            <a:ext cx="1828800" cy="1393686"/>
            <a:chOff x="609600" y="3352800"/>
            <a:chExt cx="1981200" cy="1393686"/>
          </a:xfrm>
        </p:grpSpPr>
        <p:sp>
          <p:nvSpPr>
            <p:cNvPr id="37" name="TextBox 36"/>
            <p:cNvSpPr txBox="1"/>
            <p:nvPr/>
          </p:nvSpPr>
          <p:spPr>
            <a:xfrm>
              <a:off x="609600" y="3352800"/>
              <a:ext cx="1981200" cy="70788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a:solidFill>
                    <a:schemeClr val="bg1"/>
                  </a:solidFill>
                  <a:latin typeface="Verdana" pitchFamily="34" charset="0"/>
                  <a:ea typeface="Verdana" pitchFamily="34" charset="0"/>
                  <a:cs typeface="Verdana" pitchFamily="34" charset="0"/>
                </a:rPr>
                <a:t>T</a:t>
              </a:r>
              <a:r>
                <a:rPr lang="en-US" sz="2000" b="1" dirty="0" smtClean="0">
                  <a:solidFill>
                    <a:schemeClr val="bg1"/>
                  </a:solidFill>
                  <a:latin typeface="Verdana" pitchFamily="34" charset="0"/>
                  <a:ea typeface="Verdana" pitchFamily="34" charset="0"/>
                  <a:cs typeface="Verdana" pitchFamily="34" charset="0"/>
                </a:rPr>
                <a:t>rends &amp; Locations</a:t>
              </a:r>
              <a:endParaRPr lang="en-GB" sz="2000" b="1" dirty="0">
                <a:solidFill>
                  <a:schemeClr val="bg1"/>
                </a:solidFill>
              </a:endParaRPr>
            </a:p>
          </p:txBody>
        </p:sp>
        <p:sp>
          <p:nvSpPr>
            <p:cNvPr id="38" name="TextBox 37"/>
            <p:cNvSpPr txBox="1"/>
            <p:nvPr/>
          </p:nvSpPr>
          <p:spPr>
            <a:xfrm>
              <a:off x="609600" y="4038600"/>
              <a:ext cx="1981200" cy="707886"/>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a:latin typeface="Verdana" pitchFamily="34" charset="0"/>
                  <a:ea typeface="Verdana" pitchFamily="34" charset="0"/>
                  <a:cs typeface="Verdana" pitchFamily="34" charset="0"/>
                  <a:sym typeface="Wingdings" pitchFamily="2" charset="2"/>
                </a:rPr>
                <a:t>N</a:t>
              </a:r>
              <a:r>
                <a:rPr lang="en-US" sz="2000" dirty="0" smtClean="0">
                  <a:latin typeface="Verdana" pitchFamily="34" charset="0"/>
                  <a:ea typeface="Verdana" pitchFamily="34" charset="0"/>
                  <a:cs typeface="Verdana" pitchFamily="34" charset="0"/>
                </a:rPr>
                <a:t>ew retail outlets</a:t>
              </a:r>
              <a:endParaRPr lang="en-GB" sz="2000" dirty="0"/>
            </a:p>
          </p:txBody>
        </p:sp>
      </p:grpSp>
      <p:grpSp>
        <p:nvGrpSpPr>
          <p:cNvPr id="39" name="Group 38"/>
          <p:cNvGrpSpPr/>
          <p:nvPr/>
        </p:nvGrpSpPr>
        <p:grpSpPr>
          <a:xfrm>
            <a:off x="6172200" y="4724400"/>
            <a:ext cx="2209800" cy="1143000"/>
            <a:chOff x="609600" y="3352800"/>
            <a:chExt cx="1981200" cy="1009710"/>
          </a:xfrm>
        </p:grpSpPr>
        <p:sp>
          <p:nvSpPr>
            <p:cNvPr id="40" name="TextBox 39"/>
            <p:cNvSpPr txBox="1"/>
            <p:nvPr/>
          </p:nvSpPr>
          <p:spPr>
            <a:xfrm>
              <a:off x="609600" y="3352800"/>
              <a:ext cx="1981200" cy="62533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New policies</a:t>
              </a:r>
            </a:p>
            <a:p>
              <a:r>
                <a:rPr lang="en-US" sz="2000" b="1" dirty="0" smtClean="0">
                  <a:solidFill>
                    <a:schemeClr val="bg1"/>
                  </a:solidFill>
                  <a:latin typeface="Verdana" pitchFamily="34" charset="0"/>
                  <a:ea typeface="Verdana" pitchFamily="34" charset="0"/>
                  <a:cs typeface="Verdana" pitchFamily="34" charset="0"/>
                </a:rPr>
                <a:t>Law</a:t>
              </a:r>
              <a:r>
                <a:rPr lang="en-GB" sz="2000" b="1" dirty="0">
                  <a:solidFill>
                    <a:schemeClr val="bg1"/>
                  </a:solidFill>
                </a:rPr>
                <a:t>s</a:t>
              </a:r>
              <a:endParaRPr lang="en-US" sz="2000" b="1" dirty="0" smtClean="0">
                <a:solidFill>
                  <a:schemeClr val="bg1"/>
                </a:solidFill>
                <a:latin typeface="Verdana" pitchFamily="34" charset="0"/>
                <a:ea typeface="Verdana" pitchFamily="34" charset="0"/>
                <a:cs typeface="Verdana" pitchFamily="34" charset="0"/>
              </a:endParaRPr>
            </a:p>
          </p:txBody>
        </p:sp>
        <p:sp>
          <p:nvSpPr>
            <p:cNvPr id="41" name="TextBox 40"/>
            <p:cNvSpPr txBox="1"/>
            <p:nvPr/>
          </p:nvSpPr>
          <p:spPr>
            <a:xfrm>
              <a:off x="609600" y="3962400"/>
              <a:ext cx="1981200" cy="400110"/>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smtClean="0">
                  <a:latin typeface="Verdana" pitchFamily="34" charset="0"/>
                  <a:ea typeface="Verdana" pitchFamily="34" charset="0"/>
                  <a:cs typeface="Verdana" pitchFamily="34" charset="0"/>
                </a:rPr>
                <a:t>Performance</a:t>
              </a:r>
              <a:endParaRPr lang="en-GB" sz="2000" dirty="0"/>
            </a:p>
          </p:txBody>
        </p:sp>
      </p:grpSp>
      <p:pic>
        <p:nvPicPr>
          <p:cNvPr id="41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96000" y="1905000"/>
            <a:ext cx="2133600" cy="15822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28004" name="Picture 4" descr="https://encrypted-tbn0.gstatic.com/images?q=tbn:ANd9GcQ4Ngdx3jvXg_z58JY7dVy_p07qzRjMw4-GtaHQfaxjJRSGyAZH"/>
          <p:cNvPicPr>
            <a:picLocks noChangeAspect="1" noChangeArrowheads="1"/>
          </p:cNvPicPr>
          <p:nvPr/>
        </p:nvPicPr>
        <p:blipFill>
          <a:blip r:embed="rId4" cstate="print"/>
          <a:srcRect/>
          <a:stretch>
            <a:fillRect/>
          </a:stretch>
        </p:blipFill>
        <p:spPr bwMode="auto">
          <a:xfrm>
            <a:off x="3048000" y="1371600"/>
            <a:ext cx="2667000" cy="2262579"/>
          </a:xfrm>
          <a:prstGeom prst="rect">
            <a:avLst/>
          </a:prstGeom>
          <a:noFill/>
        </p:spPr>
      </p:pic>
      <p:sp>
        <p:nvSpPr>
          <p:cNvPr id="7" name="TextBox 6"/>
          <p:cNvSpPr txBox="1"/>
          <p:nvPr/>
        </p:nvSpPr>
        <p:spPr>
          <a:xfrm>
            <a:off x="1143000" y="4419600"/>
            <a:ext cx="6324600" cy="1569660"/>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Designer Outlet is a covered designer outlet in </a:t>
            </a:r>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Wiltshire, England.</a:t>
            </a:r>
          </a:p>
          <a:p>
            <a:r>
              <a:rPr lang="en-US" sz="1600" dirty="0" smtClean="0">
                <a:latin typeface="Verdana" pitchFamily="34" charset="0"/>
                <a:ea typeface="Verdana" pitchFamily="34" charset="0"/>
                <a:cs typeface="Verdana" pitchFamily="34" charset="0"/>
              </a:rPr>
              <a:t>The outlet is owned by McArthur Glen</a:t>
            </a:r>
          </a:p>
          <a:p>
            <a:endParaRPr lang="en-US" sz="1600" dirty="0" smtClean="0">
              <a:latin typeface="Verdana" pitchFamily="34" charset="0"/>
              <a:ea typeface="Verdana" pitchFamily="34" charset="0"/>
              <a:cs typeface="Verdana" pitchFamily="34" charset="0"/>
            </a:endParaRPr>
          </a:p>
          <a:p>
            <a:r>
              <a:rPr lang="en-GB" sz="1600" dirty="0" smtClean="0">
                <a:latin typeface="Verdana" pitchFamily="34" charset="0"/>
                <a:ea typeface="Verdana" pitchFamily="34" charset="0"/>
                <a:cs typeface="Verdana" pitchFamily="34" charset="0"/>
              </a:rPr>
              <a:t>105 stores</a:t>
            </a:r>
          </a:p>
          <a:p>
            <a:r>
              <a:rPr lang="en-US" sz="1600" dirty="0" smtClean="0">
                <a:latin typeface="Verdana" pitchFamily="34" charset="0"/>
                <a:ea typeface="Verdana" pitchFamily="34" charset="0"/>
                <a:cs typeface="Verdana" pitchFamily="34" charset="0"/>
              </a:rPr>
              <a:t>3 million shoppers visit per annum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7467600" cy="1036638"/>
          </a:xfrm>
        </p:spPr>
        <p:txBody>
          <a:bodyPr>
            <a:normAutofit/>
          </a:bodyPr>
          <a:lstStyle/>
          <a:p>
            <a:pPr eaLnBrk="1" hangingPunct="1"/>
            <a:r>
              <a:rPr lang="en-US" dirty="0" smtClean="0">
                <a:latin typeface="Verdana" pitchFamily="34" charset="0"/>
                <a:ea typeface="Verdana" pitchFamily="34" charset="0"/>
                <a:cs typeface="Verdana" pitchFamily="34" charset="0"/>
              </a:rPr>
              <a:t>Case 1 : O2 retail smart step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a:xfrm>
            <a:off x="457200" y="1219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b="1" dirty="0" smtClean="0"/>
              <a:t> </a:t>
            </a:r>
            <a:r>
              <a:rPr lang="en-GB" dirty="0" smtClean="0">
                <a:latin typeface="Verdana" pitchFamily="34" charset="0"/>
                <a:ea typeface="Verdana" pitchFamily="34" charset="0"/>
                <a:cs typeface="Verdana" pitchFamily="34" charset="0"/>
              </a:rPr>
              <a:t>Swindon Designer Outlet</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Retail sector</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eaLnBrk="1" hangingPunct="1">
              <a:buNone/>
            </a:pPr>
            <a:r>
              <a:rPr lang="en-US" b="1"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Under-performing of outlet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Using data to support the theory that the </a:t>
            </a:r>
            <a:r>
              <a:rPr lang="en-US" dirty="0" err="1" smtClean="0">
                <a:latin typeface="Verdana" pitchFamily="34" charset="0"/>
                <a:ea typeface="Verdana" pitchFamily="34" charset="0"/>
                <a:cs typeface="Verdana" pitchFamily="34" charset="0"/>
              </a:rPr>
              <a:t>Swindon</a:t>
            </a:r>
            <a:r>
              <a:rPr lang="en-US" dirty="0" smtClean="0">
                <a:latin typeface="Verdana" pitchFamily="34" charset="0"/>
                <a:ea typeface="Verdana" pitchFamily="34" charset="0"/>
                <a:cs typeface="Verdana" pitchFamily="34" charset="0"/>
              </a:rPr>
              <a:t> store was underperforming for its location.</a:t>
            </a: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Evaluation Process:</a:t>
            </a:r>
            <a:endParaRPr lang="en-GB" sz="3000" cap="small" dirty="0" smtClean="0">
              <a:solidFill>
                <a:schemeClr val="tx2"/>
              </a:solidFill>
              <a:latin typeface="Verdana" pitchFamily="34" charset="0"/>
              <a:ea typeface="Verdana" pitchFamily="34" charset="0"/>
              <a:cs typeface="Verdana" pitchFamily="34" charset="0"/>
            </a:endParaRPr>
          </a:p>
        </p:txBody>
      </p:sp>
      <p:grpSp>
        <p:nvGrpSpPr>
          <p:cNvPr id="2" name="Group 11"/>
          <p:cNvGrpSpPr/>
          <p:nvPr/>
        </p:nvGrpSpPr>
        <p:grpSpPr>
          <a:xfrm>
            <a:off x="1219200" y="4419600"/>
            <a:ext cx="7620000" cy="1237615"/>
            <a:chOff x="1066800" y="914400"/>
            <a:chExt cx="7620000" cy="1237615"/>
          </a:xfrm>
        </p:grpSpPr>
        <p:sp>
          <p:nvSpPr>
            <p:cNvPr id="8" name="Rectangle 7"/>
            <p:cNvSpPr/>
            <p:nvPr/>
          </p:nvSpPr>
          <p:spPr>
            <a:xfrm>
              <a:off x="1600200" y="1066800"/>
              <a:ext cx="6400800" cy="1015663"/>
            </a:xfrm>
            <a:prstGeom prst="rect">
              <a:avLst/>
            </a:prstGeom>
          </p:spPr>
          <p:txBody>
            <a:bodyPr wrap="square">
              <a:spAutoFit/>
            </a:bodyPr>
            <a:lstStyle/>
            <a:p>
              <a:pPr algn="r" eaLnBrk="1" hangingPunct="1">
                <a:defRPr/>
              </a:pPr>
              <a:r>
                <a:rPr lang="en-US" sz="2000" dirty="0" smtClean="0">
                  <a:latin typeface="Verdana" pitchFamily="34" charset="0"/>
                  <a:ea typeface="Verdana" pitchFamily="34" charset="0"/>
                  <a:cs typeface="Verdana" pitchFamily="34" charset="0"/>
                </a:rPr>
                <a:t>We ended up with a really clear </a:t>
              </a:r>
              <a:r>
                <a:rPr lang="en-GB" sz="2000" dirty="0" smtClean="0">
                  <a:latin typeface="Verdana" pitchFamily="34" charset="0"/>
                  <a:ea typeface="Verdana" pitchFamily="34" charset="0"/>
                  <a:cs typeface="Verdana" pitchFamily="34" charset="0"/>
                </a:rPr>
                <a:t>understanding of the store’s </a:t>
              </a:r>
              <a:r>
                <a:rPr lang="en-US" sz="2000" dirty="0" smtClean="0">
                  <a:latin typeface="Verdana" pitchFamily="34" charset="0"/>
                  <a:ea typeface="Verdana" pitchFamily="34" charset="0"/>
                  <a:cs typeface="Verdana" pitchFamily="34" charset="0"/>
                </a:rPr>
                <a:t>catchment and the types of customers we could expect to see</a:t>
              </a:r>
              <a:endParaRPr lang="en-GB" sz="2000" dirty="0">
                <a:latin typeface="Verdana" pitchFamily="34" charset="0"/>
                <a:ea typeface="Verdana" pitchFamily="34" charset="0"/>
                <a:cs typeface="Verdana" pitchFamily="34" charset="0"/>
              </a:endParaRPr>
            </a:p>
          </p:txBody>
        </p:sp>
        <p:pic>
          <p:nvPicPr>
            <p:cNvPr id="9" name="Picture 8" descr="quotation_marks_closing.png"/>
            <p:cNvPicPr>
              <a:picLocks noChangeAspect="1"/>
            </p:cNvPicPr>
            <p:nvPr/>
          </p:nvPicPr>
          <p:blipFill>
            <a:blip r:embed="rId4" cstate="print"/>
            <a:stretch>
              <a:fillRect/>
            </a:stretch>
          </p:blipFill>
          <p:spPr>
            <a:xfrm>
              <a:off x="7848600" y="1600200"/>
              <a:ext cx="838200" cy="551815"/>
            </a:xfrm>
            <a:prstGeom prst="rect">
              <a:avLst/>
            </a:prstGeom>
          </p:spPr>
        </p:pic>
        <p:pic>
          <p:nvPicPr>
            <p:cNvPr id="10" name="Picture 9" descr="gray-quotation-marks-hi.png"/>
            <p:cNvPicPr>
              <a:picLocks noChangeAspect="1"/>
            </p:cNvPicPr>
            <p:nvPr/>
          </p:nvPicPr>
          <p:blipFill>
            <a:blip r:embed="rId5" cstate="print"/>
            <a:stretch>
              <a:fillRect/>
            </a:stretch>
          </p:blipFill>
          <p:spPr>
            <a:xfrm>
              <a:off x="1066800" y="914400"/>
              <a:ext cx="891558" cy="586942"/>
            </a:xfrm>
            <a:prstGeom prst="rect">
              <a:avLst/>
            </a:prstGeom>
          </p:spPr>
        </p:pic>
      </p:grpSp>
      <p:sp>
        <p:nvSpPr>
          <p:cNvPr id="11" name="Rectangle 10"/>
          <p:cNvSpPr/>
          <p:nvPr/>
        </p:nvSpPr>
        <p:spPr>
          <a:xfrm>
            <a:off x="457200" y="990600"/>
            <a:ext cx="4572000" cy="1046440"/>
          </a:xfrm>
          <a:prstGeom prst="rect">
            <a:avLst/>
          </a:prstGeom>
        </p:spPr>
        <p:txBody>
          <a:bodyPr>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23</a:t>
            </a:r>
            <a:r>
              <a:rPr lang="en-GB" sz="2600" b="1" dirty="0" smtClean="0">
                <a:latin typeface="Verdana" pitchFamily="34" charset="0"/>
                <a:ea typeface="Verdana" pitchFamily="34" charset="0"/>
                <a:cs typeface="Verdana" pitchFamily="34" charset="0"/>
              </a:rPr>
              <a:t> million</a:t>
            </a:r>
          </a:p>
          <a:p>
            <a:pPr eaLnBrk="1" hangingPunct="1">
              <a:defRPr/>
            </a:pPr>
            <a:r>
              <a:rPr lang="en-GB" sz="2600" b="1" dirty="0" smtClean="0">
                <a:latin typeface="Verdana" pitchFamily="34" charset="0"/>
                <a:ea typeface="Verdana" pitchFamily="34" charset="0"/>
                <a:cs typeface="Verdana" pitchFamily="34" charset="0"/>
              </a:rPr>
              <a:t>	customers</a:t>
            </a:r>
            <a:endParaRPr lang="en-GB" sz="2600" dirty="0">
              <a:latin typeface="Verdana" pitchFamily="34" charset="0"/>
              <a:ea typeface="Verdana" pitchFamily="34" charset="0"/>
              <a:cs typeface="Verdana" pitchFamily="34" charset="0"/>
            </a:endParaRPr>
          </a:p>
        </p:txBody>
      </p:sp>
      <p:sp>
        <p:nvSpPr>
          <p:cNvPr id="13" name="TextBox 12"/>
          <p:cNvSpPr txBox="1"/>
          <p:nvPr/>
        </p:nvSpPr>
        <p:spPr>
          <a:xfrm>
            <a:off x="1066800" y="2133600"/>
            <a:ext cx="6400800" cy="2062103"/>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Method: </a:t>
            </a:r>
            <a:r>
              <a:rPr lang="en-GB" sz="2400" b="1" dirty="0" smtClean="0">
                <a:solidFill>
                  <a:schemeClr val="bg2">
                    <a:lumMod val="50000"/>
                  </a:schemeClr>
                </a:solidFill>
                <a:latin typeface="Verdana" pitchFamily="34" charset="0"/>
                <a:ea typeface="Verdana" pitchFamily="34" charset="0"/>
                <a:cs typeface="Verdana" pitchFamily="34" charset="0"/>
              </a:rPr>
              <a:t>Extrapolate</a:t>
            </a:r>
            <a:r>
              <a:rPr lang="en-US" sz="2400" dirty="0" smtClean="0">
                <a:solidFill>
                  <a:schemeClr val="bg2">
                    <a:lumMod val="50000"/>
                  </a:schemeClr>
                </a:solidFill>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billions of </a:t>
            </a:r>
            <a:r>
              <a:rPr lang="en-US" sz="2400" b="1" dirty="0" smtClean="0">
                <a:solidFill>
                  <a:schemeClr val="bg2">
                    <a:lumMod val="50000"/>
                  </a:schemeClr>
                </a:solidFill>
                <a:latin typeface="Verdana" pitchFamily="34" charset="0"/>
                <a:ea typeface="Verdana" pitchFamily="34" charset="0"/>
                <a:cs typeface="Verdana" pitchFamily="34" charset="0"/>
              </a:rPr>
              <a:t>mobile events </a:t>
            </a:r>
            <a:r>
              <a:rPr lang="en-US" sz="2400" dirty="0" smtClean="0">
                <a:latin typeface="Verdana" pitchFamily="34" charset="0"/>
                <a:ea typeface="Verdana" pitchFamily="34" charset="0"/>
                <a:cs typeface="Verdana" pitchFamily="34" charset="0"/>
              </a:rPr>
              <a:t>on its</a:t>
            </a:r>
          </a:p>
          <a:p>
            <a:r>
              <a:rPr lang="en-US" sz="2400" dirty="0" smtClean="0">
                <a:latin typeface="Verdana" pitchFamily="34" charset="0"/>
                <a:ea typeface="Verdana" pitchFamily="34" charset="0"/>
                <a:cs typeface="Verdana" pitchFamily="34" charset="0"/>
              </a:rPr>
              <a:t>network to </a:t>
            </a:r>
            <a:r>
              <a:rPr lang="en-US" sz="2400" b="1" dirty="0" smtClean="0">
                <a:solidFill>
                  <a:schemeClr val="bg2">
                    <a:lumMod val="50000"/>
                  </a:schemeClr>
                </a:solidFill>
                <a:latin typeface="Verdana" pitchFamily="34" charset="0"/>
                <a:ea typeface="Verdana" pitchFamily="34" charset="0"/>
                <a:cs typeface="Verdana" pitchFamily="34" charset="0"/>
              </a:rPr>
              <a:t>gain insight </a:t>
            </a:r>
            <a:r>
              <a:rPr lang="en-US" sz="2400" dirty="0" smtClean="0">
                <a:latin typeface="Verdana" pitchFamily="34" charset="0"/>
                <a:ea typeface="Verdana" pitchFamily="34" charset="0"/>
                <a:cs typeface="Verdana" pitchFamily="34" charset="0"/>
              </a:rPr>
              <a:t>, which is representative of the total population in each area.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2" name="Group 17"/>
          <p:cNvGrpSpPr/>
          <p:nvPr/>
        </p:nvGrpSpPr>
        <p:grpSpPr>
          <a:xfrm>
            <a:off x="457200" y="1396425"/>
            <a:ext cx="8153400" cy="4013775"/>
            <a:chOff x="457200" y="990600"/>
            <a:chExt cx="8153400" cy="4013775"/>
          </a:xfrm>
        </p:grpSpPr>
        <p:sp>
          <p:nvSpPr>
            <p:cNvPr id="11" name="Rectangle 10"/>
            <p:cNvSpPr/>
            <p:nvPr/>
          </p:nvSpPr>
          <p:spPr>
            <a:xfrm>
              <a:off x="457200" y="990600"/>
              <a:ext cx="8153400" cy="1015663"/>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a:t>
              </a:r>
              <a:r>
                <a:rPr lang="en-GB" sz="3200" b="1" dirty="0" smtClean="0">
                  <a:solidFill>
                    <a:schemeClr val="accent3">
                      <a:lumMod val="75000"/>
                    </a:schemeClr>
                  </a:solidFill>
                  <a:latin typeface="Verdana" pitchFamily="34" charset="0"/>
                  <a:ea typeface="Verdana" pitchFamily="34" charset="0"/>
                  <a:cs typeface="Verdana" pitchFamily="34" charset="0"/>
                </a:rPr>
                <a:t>Clear </a:t>
              </a:r>
              <a:r>
                <a:rPr lang="en-GB" sz="2400" dirty="0" smtClean="0">
                  <a:latin typeface="Verdana" pitchFamily="34" charset="0"/>
                  <a:ea typeface="Verdana" pitchFamily="34" charset="0"/>
                  <a:cs typeface="Verdana" pitchFamily="34" charset="0"/>
                </a:rPr>
                <a:t>understanding of </a:t>
              </a:r>
              <a:r>
                <a:rPr lang="en-GB" sz="2400" b="1" dirty="0" smtClean="0">
                  <a:solidFill>
                    <a:schemeClr val="bg2">
                      <a:lumMod val="50000"/>
                    </a:schemeClr>
                  </a:solidFill>
                  <a:latin typeface="Verdana" pitchFamily="34" charset="0"/>
                  <a:ea typeface="Verdana" pitchFamily="34" charset="0"/>
                  <a:cs typeface="Verdana" pitchFamily="34" charset="0"/>
                </a:rPr>
                <a:t>catchment</a:t>
              </a:r>
              <a:r>
                <a:rPr lang="en-GB" sz="2400" dirty="0" smtClean="0">
                  <a:latin typeface="Verdana" pitchFamily="34" charset="0"/>
                  <a:ea typeface="Verdana" pitchFamily="34" charset="0"/>
                  <a:cs typeface="Verdana" pitchFamily="34" charset="0"/>
                </a:rPr>
                <a:t> and </a:t>
              </a:r>
              <a:r>
                <a:rPr lang="en-GB" sz="2400" b="1" dirty="0" smtClean="0">
                  <a:solidFill>
                    <a:schemeClr val="bg2">
                      <a:lumMod val="50000"/>
                    </a:schemeClr>
                  </a:solidFill>
                  <a:latin typeface="Verdana" pitchFamily="34" charset="0"/>
                  <a:ea typeface="Verdana" pitchFamily="34" charset="0"/>
                  <a:cs typeface="Verdana" pitchFamily="34" charset="0"/>
                </a:rPr>
                <a:t>Customer types </a:t>
              </a:r>
              <a:endParaRPr lang="en-GB" sz="2400" b="1" dirty="0">
                <a:solidFill>
                  <a:schemeClr val="bg2">
                    <a:lumMod val="50000"/>
                  </a:schemeClr>
                </a:solidFill>
                <a:latin typeface="Verdana" pitchFamily="34" charset="0"/>
                <a:ea typeface="Verdana" pitchFamily="34" charset="0"/>
                <a:cs typeface="Verdana" pitchFamily="34" charset="0"/>
              </a:endParaRPr>
            </a:p>
          </p:txBody>
        </p:sp>
        <p:sp>
          <p:nvSpPr>
            <p:cNvPr id="13" name="TextBox 12"/>
            <p:cNvSpPr txBox="1"/>
            <p:nvPr/>
          </p:nvSpPr>
          <p:spPr>
            <a:xfrm>
              <a:off x="990600" y="2105561"/>
              <a:ext cx="6400800" cy="1323439"/>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Action: </a:t>
              </a:r>
              <a:r>
                <a:rPr lang="en-US" sz="2400" b="1" dirty="0" smtClean="0">
                  <a:solidFill>
                    <a:schemeClr val="bg2">
                      <a:lumMod val="50000"/>
                    </a:schemeClr>
                  </a:solidFill>
                  <a:latin typeface="Verdana" pitchFamily="34" charset="0"/>
                  <a:ea typeface="Verdana" pitchFamily="34" charset="0"/>
                  <a:cs typeface="Verdana" pitchFamily="34" charset="0"/>
                </a:rPr>
                <a:t>Expansion </a:t>
              </a:r>
              <a:r>
                <a:rPr lang="en-US" sz="2400" dirty="0" smtClean="0">
                  <a:latin typeface="Verdana" pitchFamily="34" charset="0"/>
                  <a:ea typeface="Verdana" pitchFamily="34" charset="0"/>
                  <a:cs typeface="Verdana" pitchFamily="34" charset="0"/>
                </a:rPr>
                <a:t>of business into adjoining unit, and employ </a:t>
              </a:r>
              <a:r>
                <a:rPr lang="en-US" sz="2400" b="1" dirty="0" smtClean="0">
                  <a:solidFill>
                    <a:schemeClr val="bg2">
                      <a:lumMod val="50000"/>
                    </a:schemeClr>
                  </a:solidFill>
                  <a:latin typeface="Verdana" pitchFamily="34" charset="0"/>
                  <a:ea typeface="Verdana" pitchFamily="34" charset="0"/>
                  <a:cs typeface="Verdana" pitchFamily="34" charset="0"/>
                </a:rPr>
                <a:t>more staffs</a:t>
              </a:r>
            </a:p>
          </p:txBody>
        </p:sp>
        <p:sp>
          <p:nvSpPr>
            <p:cNvPr id="14" name="TextBox 13"/>
            <p:cNvSpPr txBox="1"/>
            <p:nvPr/>
          </p:nvSpPr>
          <p:spPr>
            <a:xfrm>
              <a:off x="457200" y="35814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72%</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footfall</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sp>
          <p:nvSpPr>
            <p:cNvPr id="15" name="TextBox 14"/>
            <p:cNvSpPr txBox="1"/>
            <p:nvPr/>
          </p:nvSpPr>
          <p:spPr>
            <a:xfrm>
              <a:off x="1066800" y="44196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14%</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sales</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grpSp>
      <p:pic>
        <p:nvPicPr>
          <p:cNvPr id="75778" name="Picture 2" descr="http://theretailoutsource.com/wp-content/uploads/sites/2/2015/01/how-to-increase-sale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3324225"/>
            <a:ext cx="3810000" cy="2543175"/>
          </a:xfrm>
          <a:prstGeom prst="rect">
            <a:avLst/>
          </a:prstGeom>
          <a:noFill/>
        </p:spPr>
      </p:pic>
      <p:pic>
        <p:nvPicPr>
          <p:cNvPr id="17" name="Picture 2" descr="http://www.kinindia.net/wp-content/uploads/2015/10/resulttt.g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2667000" cy="16002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https://upload.wikimedia.org/wikipedia/en/thumb/1/1b/Morrisons_Logo.svg/1280px-Morrisons_Logo.svg.png"/>
          <p:cNvPicPr>
            <a:picLocks noChangeAspect="1" noChangeArrowheads="1"/>
          </p:cNvPicPr>
          <p:nvPr/>
        </p:nvPicPr>
        <p:blipFill>
          <a:blip r:embed="rId2" cstate="print"/>
          <a:srcRect/>
          <a:stretch>
            <a:fillRect/>
          </a:stretch>
        </p:blipFill>
        <p:spPr bwMode="auto">
          <a:xfrm>
            <a:off x="1752600" y="685800"/>
            <a:ext cx="4991999" cy="29718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extBox 6"/>
          <p:cNvSpPr txBox="1"/>
          <p:nvPr/>
        </p:nvSpPr>
        <p:spPr>
          <a:xfrm>
            <a:off x="1143000" y="4419600"/>
            <a:ext cx="6324600" cy="646331"/>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Morrisons</a:t>
            </a:r>
            <a:r>
              <a:rPr lang="en-US" sz="1600" dirty="0" smtClean="0">
                <a:latin typeface="Verdana" pitchFamily="34" charset="0"/>
                <a:ea typeface="Verdana" pitchFamily="34" charset="0"/>
                <a:cs typeface="Verdana" pitchFamily="34" charset="0"/>
              </a:rPr>
              <a:t> is the </a:t>
            </a:r>
            <a:r>
              <a:rPr lang="en-US" sz="2000" b="1" dirty="0" smtClean="0">
                <a:latin typeface="Verdana" pitchFamily="34" charset="0"/>
                <a:ea typeface="Verdana" pitchFamily="34" charset="0"/>
                <a:cs typeface="Verdana" pitchFamily="34" charset="0"/>
              </a:rPr>
              <a:t>fourth largest </a:t>
            </a:r>
            <a:r>
              <a:rPr lang="en-US" sz="1600" dirty="0" smtClean="0">
                <a:latin typeface="Verdana" pitchFamily="34" charset="0"/>
                <a:ea typeface="Verdana" pitchFamily="34" charset="0"/>
                <a:cs typeface="Verdana" pitchFamily="34" charset="0"/>
              </a:rPr>
              <a:t>chain of supermarkets in the United Kingdom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381000"/>
            <a:ext cx="7467600" cy="1036638"/>
          </a:xfrm>
        </p:spPr>
        <p:txBody>
          <a:bodyPr>
            <a:noAutofit/>
          </a:bodyPr>
          <a:lstStyle/>
          <a:p>
            <a:r>
              <a:rPr lang="en-US" dirty="0" smtClean="0">
                <a:latin typeface="Verdana" pitchFamily="34" charset="0"/>
                <a:ea typeface="Verdana" pitchFamily="34" charset="0"/>
                <a:cs typeface="Verdana" pitchFamily="34" charset="0"/>
              </a:rPr>
              <a:t>Case 2 : Smart Steps increase </a:t>
            </a:r>
            <a:r>
              <a:rPr lang="en-US" dirty="0" err="1" smtClean="0">
                <a:latin typeface="Verdana" pitchFamily="34" charset="0"/>
                <a:ea typeface="Verdana" pitchFamily="34" charset="0"/>
                <a:cs typeface="Verdana" pitchFamily="34" charset="0"/>
              </a:rPr>
              <a:t>Morrisons</a:t>
            </a:r>
            <a:r>
              <a:rPr lang="en-US" dirty="0" smtClean="0">
                <a:latin typeface="Verdana" pitchFamily="34" charset="0"/>
                <a:ea typeface="Verdana" pitchFamily="34" charset="0"/>
                <a:cs typeface="Verdana" pitchFamily="34" charset="0"/>
              </a:rPr>
              <a:t> new and return customers by 150%</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US" dirty="0" err="1" smtClean="0"/>
              <a:t>Morrisons</a:t>
            </a:r>
            <a:r>
              <a:rPr lang="en-US" dirty="0" smtClean="0"/>
              <a:t> - UK’s fourth largest food retailer</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Food Retailer</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visits</a:t>
            </a:r>
            <a:r>
              <a:rPr lang="en-US" dirty="0" smtClean="0">
                <a:latin typeface="Verdana" pitchFamily="34" charset="0"/>
                <a:ea typeface="Verdana" pitchFamily="34" charset="0"/>
                <a:cs typeface="Verdana" pitchFamily="34" charset="0"/>
              </a:rPr>
              <a:t>, </a:t>
            </a:r>
            <a:r>
              <a:rPr lang="en-US" dirty="0" smtClean="0">
                <a:solidFill>
                  <a:srgbClr val="FF0000"/>
                </a:solidFill>
                <a:latin typeface="Verdana" pitchFamily="34" charset="0"/>
                <a:ea typeface="Verdana" pitchFamily="34" charset="0"/>
                <a:cs typeface="Verdana" pitchFamily="34" charset="0"/>
              </a:rPr>
              <a:t>without</a:t>
            </a: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investment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1" name="Rectangle 10"/>
          <p:cNvSpPr/>
          <p:nvPr/>
        </p:nvSpPr>
        <p:spPr>
          <a:xfrm>
            <a:off x="457200" y="9906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Mathematic modelling is all estimated </a:t>
            </a:r>
            <a:endParaRPr lang="en-GB" sz="2400" dirty="0">
              <a:latin typeface="Verdana" pitchFamily="34" charset="0"/>
              <a:ea typeface="Verdana" pitchFamily="34" charset="0"/>
              <a:cs typeface="Verdana" pitchFamily="34" charset="0"/>
            </a:endParaRPr>
          </a:p>
        </p:txBody>
      </p:sp>
      <p:sp>
        <p:nvSpPr>
          <p:cNvPr id="13" name="TextBox 12"/>
          <p:cNvSpPr txBox="1"/>
          <p:nvPr/>
        </p:nvSpPr>
        <p:spPr>
          <a:xfrm>
            <a:off x="762000" y="1600200"/>
            <a:ext cx="6400800" cy="830997"/>
          </a:xfrm>
          <a:prstGeom prst="rect">
            <a:avLst/>
          </a:prstGeom>
          <a:noFill/>
        </p:spPr>
        <p:txBody>
          <a:bodyPr wrap="square" rtlCol="0">
            <a:spAutoFit/>
          </a:bodyPr>
          <a:lstStyle/>
          <a:p>
            <a:pPr>
              <a:buFont typeface="Wingdings" pitchFamily="2" charset="2"/>
              <a:buChar char="Ø"/>
            </a:pPr>
            <a:r>
              <a:rPr lang="en-US" sz="2400" dirty="0" smtClean="0">
                <a:latin typeface="Verdana" pitchFamily="34" charset="0"/>
                <a:ea typeface="Verdana" pitchFamily="34" charset="0"/>
                <a:cs typeface="Verdana" pitchFamily="34" charset="0"/>
              </a:rPr>
              <a:t>High risk of wasting coupons, distribution costs</a:t>
            </a:r>
            <a:endParaRPr lang="en-GB" sz="2400" dirty="0">
              <a:latin typeface="Verdana" pitchFamily="34" charset="0"/>
              <a:ea typeface="Verdana" pitchFamily="34" charset="0"/>
              <a:cs typeface="Verdana" pitchFamily="34" charset="0"/>
            </a:endParaRPr>
          </a:p>
        </p:txBody>
      </p:sp>
      <p:pic>
        <p:nvPicPr>
          <p:cNvPr id="83972" name="Picture 4" descr="http://www.mustlovecoupons.com/wp-content/uploads/2012/07/coupon-stacks-300x168.jpg"/>
          <p:cNvPicPr>
            <a:picLocks noChangeAspect="1" noChangeArrowheads="1"/>
          </p:cNvPicPr>
          <p:nvPr/>
        </p:nvPicPr>
        <p:blipFill>
          <a:blip r:embed="rId4" cstate="print"/>
          <a:srcRect/>
          <a:stretch>
            <a:fillRect/>
          </a:stretch>
        </p:blipFill>
        <p:spPr bwMode="auto">
          <a:xfrm>
            <a:off x="3200400" y="2743200"/>
            <a:ext cx="5034643" cy="28194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 y="762000"/>
            <a:ext cx="8458200" cy="4263297"/>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8" name="Rectangle 7"/>
          <p:cNvSpPr/>
          <p:nvPr/>
        </p:nvSpPr>
        <p:spPr>
          <a:xfrm>
            <a:off x="152400" y="5031474"/>
            <a:ext cx="6553200" cy="646331"/>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11</a:t>
            </a:r>
            <a:r>
              <a:rPr lang="en-GB" sz="2600" b="1" dirty="0" smtClean="0">
                <a:latin typeface="Verdana" pitchFamily="34" charset="0"/>
                <a:ea typeface="Verdana" pitchFamily="34" charset="0"/>
                <a:cs typeface="Verdana" pitchFamily="34" charset="0"/>
              </a:rPr>
              <a:t> million</a:t>
            </a:r>
            <a:r>
              <a:rPr lang="en-GB" sz="2600" dirty="0" smtClean="0">
                <a:latin typeface="Verdana" pitchFamily="34" charset="0"/>
                <a:ea typeface="Verdana" pitchFamily="34" charset="0"/>
                <a:cs typeface="Verdana" pitchFamily="34" charset="0"/>
              </a:rPr>
              <a:t> households</a:t>
            </a:r>
            <a:endParaRPr lang="en-GB" sz="2600" b="1" dirty="0" smtClean="0">
              <a:latin typeface="Verdana" pitchFamily="34" charset="0"/>
              <a:ea typeface="Verdana" pitchFamily="34" charset="0"/>
              <a:cs typeface="Verdana" pitchFamily="34" charset="0"/>
            </a:endParaRPr>
          </a:p>
        </p:txBody>
      </p:sp>
      <p:sp>
        <p:nvSpPr>
          <p:cNvPr id="9" name="TextBox 8"/>
          <p:cNvSpPr txBox="1"/>
          <p:nvPr/>
        </p:nvSpPr>
        <p:spPr>
          <a:xfrm>
            <a:off x="1066800" y="57150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40,000 </a:t>
            </a:r>
            <a:r>
              <a:rPr lang="en-US" sz="2400" dirty="0" smtClean="0">
                <a:latin typeface="Verdana" pitchFamily="34" charset="0"/>
                <a:ea typeface="Verdana" pitchFamily="34" charset="0"/>
                <a:cs typeface="Verdana" pitchFamily="34" charset="0"/>
              </a:rPr>
              <a:t>were targeted</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6" name="Diagram 5"/>
          <p:cNvGraphicFramePr/>
          <p:nvPr/>
        </p:nvGraphicFramePr>
        <p:xfrm>
          <a:off x="152400" y="381000"/>
          <a:ext cx="65532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a:off x="2743200" y="5105400"/>
            <a:ext cx="3886200" cy="1384995"/>
          </a:xfrm>
          <a:prstGeom prst="rect">
            <a:avLst/>
          </a:prstGeom>
          <a:noFill/>
        </p:spPr>
        <p:txBody>
          <a:bodyPr wrap="square" rtlCol="0">
            <a:spAutoFit/>
          </a:bodyPr>
          <a:lstStyle/>
          <a:p>
            <a:r>
              <a:rPr lang="en-GB" sz="2400" b="1" dirty="0" smtClean="0">
                <a:solidFill>
                  <a:srgbClr val="FF0000"/>
                </a:solidFill>
                <a:latin typeface="Verdana" pitchFamily="34" charset="0"/>
                <a:ea typeface="Verdana" pitchFamily="34" charset="0"/>
                <a:cs typeface="Verdana" pitchFamily="34" charset="0"/>
              </a:rPr>
              <a:t>Overall</a:t>
            </a:r>
          </a:p>
          <a:p>
            <a:r>
              <a:rPr lang="en-GB" sz="3600" b="1" dirty="0" smtClean="0">
                <a:solidFill>
                  <a:schemeClr val="accent1">
                    <a:lumMod val="75000"/>
                  </a:schemeClr>
                </a:solidFill>
                <a:latin typeface="Verdana" pitchFamily="34" charset="0"/>
                <a:ea typeface="Verdana" pitchFamily="34" charset="0"/>
                <a:cs typeface="Verdana" pitchFamily="34" charset="0"/>
              </a:rPr>
              <a:t>150% </a:t>
            </a:r>
            <a:r>
              <a:rPr lang="en-GB" sz="2400" b="1" dirty="0" smtClean="0">
                <a:solidFill>
                  <a:schemeClr val="accent3">
                    <a:lumMod val="75000"/>
                  </a:schemeClr>
                </a:solidFill>
                <a:latin typeface="Verdana" pitchFamily="34" charset="0"/>
                <a:ea typeface="Verdana" pitchFamily="34" charset="0"/>
                <a:cs typeface="Verdana" pitchFamily="34" charset="0"/>
              </a:rPr>
              <a:t>in new customers</a:t>
            </a:r>
            <a:endParaRPr lang="en-GB" sz="2400" b="1" dirty="0">
              <a:solidFill>
                <a:schemeClr val="accent3">
                  <a:lumMod val="75000"/>
                </a:schemeClr>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learned:</a:t>
            </a:r>
            <a:endParaRPr lang="en-GB" dirty="0"/>
          </a:p>
        </p:txBody>
      </p:sp>
      <p:sp>
        <p:nvSpPr>
          <p:cNvPr id="3" name="Content Placeholder 2"/>
          <p:cNvSpPr>
            <a:spLocks noGrp="1"/>
          </p:cNvSpPr>
          <p:nvPr>
            <p:ph sz="quarter" idx="1"/>
          </p:nvPr>
        </p:nvSpPr>
        <p:spPr/>
        <p:txBody>
          <a:bodyPr/>
          <a:lstStyle/>
          <a:p>
            <a:r>
              <a:rPr lang="en-US" dirty="0" smtClean="0"/>
              <a:t>SQL – basic level</a:t>
            </a:r>
          </a:p>
          <a:p>
            <a:r>
              <a:rPr lang="en-US" dirty="0" err="1" smtClean="0"/>
              <a:t>NoSQL</a:t>
            </a:r>
            <a:r>
              <a:rPr lang="en-US" dirty="0" smtClean="0"/>
              <a:t> – basic level</a:t>
            </a:r>
          </a:p>
          <a:p>
            <a:r>
              <a:rPr lang="en-US" dirty="0" err="1" smtClean="0"/>
              <a:t>Hadoop</a:t>
            </a:r>
            <a:r>
              <a:rPr lang="en-US" dirty="0" smtClean="0"/>
              <a:t>/ Hive – understanding level</a:t>
            </a:r>
          </a:p>
          <a:p>
            <a:r>
              <a:rPr lang="en-US" dirty="0" smtClean="0"/>
              <a:t>HTML- Consolidated</a:t>
            </a:r>
          </a:p>
          <a:p>
            <a:r>
              <a:rPr lang="en-US" dirty="0" smtClean="0"/>
              <a:t>CSS – Consolidated</a:t>
            </a:r>
          </a:p>
          <a:p>
            <a:r>
              <a:rPr lang="en-US" dirty="0" smtClean="0"/>
              <a:t>Google Map API – basic level</a:t>
            </a:r>
          </a:p>
          <a:p>
            <a:r>
              <a:rPr lang="en-US" dirty="0" smtClean="0"/>
              <a:t>D3.js – basic level</a:t>
            </a:r>
          </a:p>
          <a:p>
            <a:r>
              <a:rPr lang="en-US" dirty="0" smtClean="0"/>
              <a:t>JavaScript - Intermediate</a:t>
            </a:r>
          </a:p>
          <a:p>
            <a:endParaRPr lang="en-US" dirty="0" smtClean="0"/>
          </a:p>
          <a:p>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Real time analysis</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971800" y="0"/>
            <a:ext cx="5105400" cy="1295400"/>
          </a:xfrm>
        </p:spPr>
        <p:txBody>
          <a:bodyPr>
            <a:noAutofit/>
          </a:bodyPr>
          <a:lstStyle/>
          <a:p>
            <a:r>
              <a:rPr lang="en-US" dirty="0" smtClean="0">
                <a:latin typeface="Verdana" pitchFamily="34" charset="0"/>
                <a:ea typeface="Verdana" pitchFamily="34" charset="0"/>
                <a:cs typeface="Verdana" pitchFamily="34" charset="0"/>
              </a:rPr>
              <a:t>Case </a:t>
            </a:r>
            <a:r>
              <a:rPr lang="en-US" dirty="0" smtClean="0">
                <a:latin typeface="Verdana" pitchFamily="34" charset="0"/>
                <a:ea typeface="Verdana" pitchFamily="34" charset="0"/>
                <a:cs typeface="Verdana" pitchFamily="34" charset="0"/>
              </a:rPr>
              <a:t>1 </a:t>
            </a:r>
            <a:r>
              <a:rPr lang="en-US" dirty="0" smtClean="0">
                <a:latin typeface="Verdana" pitchFamily="34" charset="0"/>
                <a:ea typeface="Verdana" pitchFamily="34" charset="0"/>
                <a:cs typeface="Verdana" pitchFamily="34" charset="0"/>
              </a:rPr>
              <a:t>: </a:t>
            </a:r>
            <a:r>
              <a:rPr lang="en-GB" dirty="0" smtClean="0"/>
              <a:t>MTS </a:t>
            </a:r>
            <a:r>
              <a:rPr lang="en-GB" dirty="0" smtClean="0"/>
              <a:t>India </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MTS India</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Telecoms</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High turn over rate</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	Partner with Hewlett Packard (HP) Enterprise to </a:t>
            </a:r>
            <a:r>
              <a:rPr lang="en-US" dirty="0" smtClean="0"/>
              <a:t>focus on customer loyalty and retention, </a:t>
            </a: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19810" name="Picture 2" descr="MTS India"/>
          <p:cNvPicPr>
            <a:picLocks noChangeAspect="1" noChangeArrowheads="1"/>
          </p:cNvPicPr>
          <p:nvPr/>
        </p:nvPicPr>
        <p:blipFill>
          <a:blip r:embed="rId4" cstate="print"/>
          <a:srcRect/>
          <a:stretch>
            <a:fillRect/>
          </a:stretch>
        </p:blipFill>
        <p:spPr bwMode="auto">
          <a:xfrm>
            <a:off x="152400" y="0"/>
            <a:ext cx="4572000" cy="12192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graphicFrame>
        <p:nvGraphicFramePr>
          <p:cNvPr id="10" name="Diagram 9"/>
          <p:cNvGraphicFramePr/>
          <p:nvPr/>
        </p:nvGraphicFramePr>
        <p:xfrm>
          <a:off x="0" y="914400"/>
          <a:ext cx="8763000"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457200" y="6553200"/>
            <a:ext cx="4314066" cy="369332"/>
          </a:xfrm>
          <a:prstGeom prst="rect">
            <a:avLst/>
          </a:prstGeom>
          <a:noFill/>
        </p:spPr>
        <p:txBody>
          <a:bodyPr wrap="none" rtlCol="0">
            <a:spAutoFit/>
          </a:bodyPr>
          <a:lstStyle/>
          <a:p>
            <a:r>
              <a:rPr lang="en-US" dirty="0" smtClean="0"/>
              <a:t>*</a:t>
            </a:r>
            <a:r>
              <a:rPr lang="en-US" dirty="0" err="1" smtClean="0"/>
              <a:t>Vertica</a:t>
            </a:r>
            <a:r>
              <a:rPr lang="en-US" dirty="0" smtClean="0"/>
              <a:t> is the name of HPE analytic tool</a:t>
            </a:r>
            <a:endParaRPr lang="en-GB"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Furthermore, MST India</a:t>
            </a:r>
            <a:endParaRPr lang="en-GB" dirty="0"/>
          </a:p>
        </p:txBody>
      </p:sp>
      <p:graphicFrame>
        <p:nvGraphicFramePr>
          <p:cNvPr id="7" name="Table 6"/>
          <p:cNvGraphicFramePr>
            <a:graphicFrameLocks noGrp="1"/>
          </p:cNvGraphicFramePr>
          <p:nvPr/>
        </p:nvGraphicFramePr>
        <p:xfrm>
          <a:off x="533400" y="1676400"/>
          <a:ext cx="7620000" cy="4312699"/>
        </p:xfrm>
        <a:graphic>
          <a:graphicData uri="http://schemas.openxmlformats.org/drawingml/2006/table">
            <a:tbl>
              <a:tblPr firstRow="1" bandRow="1">
                <a:tableStyleId>{00A15C55-8517-42AA-B614-E9B94910E393}</a:tableStyleId>
              </a:tblPr>
              <a:tblGrid>
                <a:gridCol w="3810000"/>
                <a:gridCol w="3810000"/>
              </a:tblGrid>
              <a:tr h="838421">
                <a:tc>
                  <a:txBody>
                    <a:bodyPr/>
                    <a:lstStyle/>
                    <a:p>
                      <a:r>
                        <a:rPr lang="en-US" sz="2400" dirty="0" smtClean="0">
                          <a:latin typeface="Verdana" pitchFamily="34" charset="0"/>
                          <a:ea typeface="Verdana" pitchFamily="34" charset="0"/>
                          <a:cs typeface="Verdana" pitchFamily="34" charset="0"/>
                        </a:rPr>
                        <a:t>Used</a:t>
                      </a:r>
                      <a:r>
                        <a:rPr lang="en-US" sz="2400" baseline="0" dirty="0" smtClean="0">
                          <a:latin typeface="Verdana" pitchFamily="34" charset="0"/>
                          <a:ea typeface="Verdana" pitchFamily="34" charset="0"/>
                          <a:cs typeface="Verdana" pitchFamily="34" charset="0"/>
                        </a:rPr>
                        <a:t> to</a:t>
                      </a:r>
                      <a:endParaRPr lang="en-GB" sz="2400" dirty="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Now</a:t>
                      </a:r>
                      <a:endParaRPr lang="en-GB" sz="2400" dirty="0">
                        <a:latin typeface="Verdana" pitchFamily="34" charset="0"/>
                        <a:ea typeface="Verdana" pitchFamily="34" charset="0"/>
                        <a:cs typeface="Verdana" pitchFamily="34" charset="0"/>
                      </a:endParaRPr>
                    </a:p>
                  </a:txBody>
                  <a:tcPr/>
                </a:tc>
              </a:tr>
              <a:tr h="838421">
                <a:tc>
                  <a:txBody>
                    <a:bodyPr/>
                    <a:lstStyle/>
                    <a:p>
                      <a:r>
                        <a:rPr lang="en-US" sz="2400" dirty="0" smtClean="0">
                          <a:latin typeface="Verdana" pitchFamily="34" charset="0"/>
                          <a:ea typeface="Verdana" pitchFamily="34" charset="0"/>
                          <a:cs typeface="Verdana" pitchFamily="34" charset="0"/>
                        </a:rPr>
                        <a:t>Batch Processing</a:t>
                      </a:r>
                    </a:p>
                  </a:txBody>
                  <a:tcPr/>
                </a:tc>
                <a:tc>
                  <a:txBody>
                    <a:bodyPr/>
                    <a:lstStyle/>
                    <a:p>
                      <a:r>
                        <a:rPr lang="en-US" sz="2400" dirty="0" smtClean="0">
                          <a:latin typeface="Verdana" pitchFamily="34" charset="0"/>
                          <a:ea typeface="Verdana" pitchFamily="34" charset="0"/>
                          <a:cs typeface="Verdana" pitchFamily="34" charset="0"/>
                        </a:rPr>
                        <a:t>Automatic</a:t>
                      </a:r>
                      <a:r>
                        <a:rPr lang="en-US" sz="2400" baseline="0" dirty="0" smtClean="0">
                          <a:latin typeface="Verdana" pitchFamily="34" charset="0"/>
                          <a:ea typeface="Verdana" pitchFamily="34" charset="0"/>
                          <a:cs typeface="Verdana" pitchFamily="34" charset="0"/>
                        </a:rPr>
                        <a:t> real time processing</a:t>
                      </a:r>
                      <a:endParaRPr lang="en-GB" sz="2400" dirty="0">
                        <a:latin typeface="Verdana" pitchFamily="34" charset="0"/>
                        <a:ea typeface="Verdana" pitchFamily="34" charset="0"/>
                        <a:cs typeface="Verdana" pitchFamily="34" charset="0"/>
                      </a:endParaRPr>
                    </a:p>
                  </a:txBody>
                  <a:tcPr/>
                </a:tc>
              </a:tr>
              <a:tr h="1447137">
                <a:tc>
                  <a:txBody>
                    <a:bodyPr/>
                    <a:lstStyle/>
                    <a:p>
                      <a:r>
                        <a:rPr lang="en-US" sz="2400" dirty="0" smtClean="0">
                          <a:latin typeface="Verdana" pitchFamily="34" charset="0"/>
                          <a:ea typeface="Verdana" pitchFamily="34" charset="0"/>
                          <a:cs typeface="Verdana" pitchFamily="34" charset="0"/>
                        </a:rPr>
                        <a:t>Industry success rate </a:t>
                      </a:r>
                      <a:r>
                        <a:rPr lang="en-US" sz="2400" baseline="0" dirty="0" smtClean="0">
                          <a:latin typeface="Verdana" pitchFamily="34" charset="0"/>
                          <a:ea typeface="Verdana" pitchFamily="34" charset="0"/>
                          <a:cs typeface="Verdana" pitchFamily="34" charset="0"/>
                        </a:rPr>
                        <a:t>3%</a:t>
                      </a:r>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Successful</a:t>
                      </a:r>
                      <a:r>
                        <a:rPr lang="en-US" sz="2400" baseline="0" dirty="0" smtClean="0">
                          <a:latin typeface="Verdana" pitchFamily="34" charset="0"/>
                          <a:ea typeface="Verdana" pitchFamily="34" charset="0"/>
                          <a:cs typeface="Verdana" pitchFamily="34" charset="0"/>
                        </a:rPr>
                        <a:t> promotion</a:t>
                      </a:r>
                      <a:r>
                        <a:rPr lang="en-US" sz="3200" baseline="0" dirty="0" smtClean="0">
                          <a:solidFill>
                            <a:schemeClr val="accent1">
                              <a:lumMod val="75000"/>
                            </a:schemeClr>
                          </a:solidFill>
                          <a:latin typeface="Verdana" pitchFamily="34" charset="0"/>
                          <a:ea typeface="Verdana" pitchFamily="34" charset="0"/>
                          <a:cs typeface="Verdana" pitchFamily="34" charset="0"/>
                        </a:rPr>
                        <a:t> </a:t>
                      </a:r>
                      <a:r>
                        <a:rPr lang="en-US" sz="3600" baseline="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baseline="0" dirty="0" smtClean="0">
                          <a:solidFill>
                            <a:schemeClr val="tx1"/>
                          </a:solidFill>
                          <a:latin typeface="Verdana" pitchFamily="34" charset="0"/>
                          <a:ea typeface="Verdana" pitchFamily="34" charset="0"/>
                          <a:cs typeface="Verdana" pitchFamily="34" charset="0"/>
                          <a:sym typeface="Wingdings 3"/>
                        </a:rPr>
                        <a:t>to 6%</a:t>
                      </a:r>
                      <a:endParaRPr lang="en-GB" sz="2400" dirty="0">
                        <a:solidFill>
                          <a:schemeClr val="tx1"/>
                        </a:solidFill>
                        <a:latin typeface="Verdana" pitchFamily="34" charset="0"/>
                        <a:ea typeface="Verdana" pitchFamily="34" charset="0"/>
                        <a:cs typeface="Verdana" pitchFamily="34" charset="0"/>
                      </a:endParaRPr>
                    </a:p>
                  </a:txBody>
                  <a:tcPr/>
                </a:tc>
              </a:tr>
              <a:tr h="838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Verdana" pitchFamily="34" charset="0"/>
                          <a:ea typeface="Verdana" pitchFamily="34" charset="0"/>
                          <a:cs typeface="Verdana" pitchFamily="34" charset="0"/>
                        </a:rPr>
                        <a:t>Limited to 24 hr</a:t>
                      </a:r>
                      <a:r>
                        <a:rPr lang="en-US" sz="2400" baseline="0" dirty="0" smtClean="0">
                          <a:latin typeface="Verdana" pitchFamily="34" charset="0"/>
                          <a:ea typeface="Verdana" pitchFamily="34" charset="0"/>
                          <a:cs typeface="Verdana" pitchFamily="34" charset="0"/>
                        </a:rPr>
                        <a:t> data Update</a:t>
                      </a:r>
                      <a:endParaRPr lang="en-US" sz="2400" dirty="0" smtClean="0">
                        <a:latin typeface="Verdana" pitchFamily="34" charset="0"/>
                        <a:ea typeface="Verdana" pitchFamily="34" charset="0"/>
                        <a:cs typeface="Verdana" pitchFamily="34" charset="0"/>
                      </a:endParaRPr>
                    </a:p>
                    <a:p>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Processing done</a:t>
                      </a:r>
                      <a:r>
                        <a:rPr lang="en-US" sz="2400" baseline="0" dirty="0" smtClean="0">
                          <a:latin typeface="Verdana" pitchFamily="34" charset="0"/>
                          <a:ea typeface="Verdana" pitchFamily="34" charset="0"/>
                          <a:cs typeface="Verdana" pitchFamily="34" charset="0"/>
                        </a:rPr>
                        <a:t> in 30 minutes</a:t>
                      </a:r>
                      <a:endParaRPr lang="en-GB" sz="2400" dirty="0">
                        <a:latin typeface="Verdana" pitchFamily="34" charset="0"/>
                        <a:ea typeface="Verdana" pitchFamily="34" charset="0"/>
                        <a:cs typeface="Verdana" pitchFamily="34" charset="0"/>
                      </a:endParaRPr>
                    </a:p>
                  </a:txBody>
                  <a:tcPr/>
                </a:tc>
              </a:tr>
            </a:tbl>
          </a:graphicData>
        </a:graphic>
      </p:graphicFrame>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 name="Picture 8" descr="quotation_marks_closing.png"/>
          <p:cNvPicPr>
            <a:picLocks noChangeAspect="1"/>
          </p:cNvPicPr>
          <p:nvPr/>
        </p:nvPicPr>
        <p:blipFill>
          <a:blip r:embed="rId5" cstate="print"/>
          <a:stretch>
            <a:fillRect/>
          </a:stretch>
        </p:blipFill>
        <p:spPr>
          <a:xfrm>
            <a:off x="7772400" y="3352800"/>
            <a:ext cx="838200" cy="551815"/>
          </a:xfrm>
          <a:prstGeom prst="rect">
            <a:avLst/>
          </a:prstGeom>
        </p:spPr>
      </p:pic>
      <p:pic>
        <p:nvPicPr>
          <p:cNvPr id="10" name="Picture 9" descr="gray-quotation-marks-hi.png"/>
          <p:cNvPicPr>
            <a:picLocks noChangeAspect="1"/>
          </p:cNvPicPr>
          <p:nvPr/>
        </p:nvPicPr>
        <p:blipFill>
          <a:blip r:embed="rId6" cstate="print"/>
          <a:stretch>
            <a:fillRect/>
          </a:stretch>
        </p:blipFill>
        <p:spPr>
          <a:xfrm>
            <a:off x="838200" y="914400"/>
            <a:ext cx="891558" cy="586942"/>
          </a:xfrm>
          <a:prstGeom prst="rect">
            <a:avLst/>
          </a:prstGeom>
        </p:spPr>
      </p:pic>
      <p:sp>
        <p:nvSpPr>
          <p:cNvPr id="11" name="Rectangle 10"/>
          <p:cNvSpPr/>
          <p:nvPr/>
        </p:nvSpPr>
        <p:spPr>
          <a:xfrm>
            <a:off x="1143000" y="1371600"/>
            <a:ext cx="7239000" cy="2431435"/>
          </a:xfrm>
          <a:prstGeom prst="rect">
            <a:avLst/>
          </a:prstGeom>
        </p:spPr>
        <p:txBody>
          <a:bodyPr wrap="square">
            <a:spAutoFit/>
          </a:bodyPr>
          <a:lstStyle/>
          <a:p>
            <a:pPr algn="ctr"/>
            <a:r>
              <a:rPr lang="en-US" sz="2000" dirty="0" smtClean="0"/>
              <a:t>“By rewarding new or recently upgraded customers with surprise bonuses in the form of extra minutes or additional data, we have more than doubled our </a:t>
            </a:r>
            <a:r>
              <a:rPr lang="en-US" sz="2800" b="1" dirty="0" smtClean="0">
                <a:solidFill>
                  <a:schemeClr val="bg2">
                    <a:lumMod val="50000"/>
                  </a:schemeClr>
                </a:solidFill>
              </a:rPr>
              <a:t>conversion rate</a:t>
            </a:r>
            <a:r>
              <a:rPr lang="en-US" sz="2000" dirty="0" smtClean="0"/>
              <a:t>, from an industry average of </a:t>
            </a:r>
            <a:r>
              <a:rPr lang="en-US" sz="3200" b="1" dirty="0" smtClean="0">
                <a:solidFill>
                  <a:schemeClr val="accent1">
                    <a:lumMod val="75000"/>
                  </a:schemeClr>
                </a:solidFill>
              </a:rPr>
              <a:t>3%</a:t>
            </a:r>
            <a:r>
              <a:rPr lang="en-US" sz="2000" dirty="0" smtClean="0"/>
              <a:t> to an unprecedented </a:t>
            </a:r>
            <a:r>
              <a:rPr lang="en-US" sz="3200" b="1" dirty="0" smtClean="0">
                <a:solidFill>
                  <a:schemeClr val="accent1">
                    <a:lumMod val="75000"/>
                  </a:schemeClr>
                </a:solidFill>
              </a:rPr>
              <a:t>6.5%</a:t>
            </a:r>
            <a:r>
              <a:rPr lang="en-US" sz="2000" dirty="0" smtClean="0"/>
              <a:t>. No one else in our marketplace is achieving these numbers.” </a:t>
            </a:r>
            <a:endParaRPr lang="en-GB" sz="2000" dirty="0"/>
          </a:p>
        </p:txBody>
      </p:sp>
      <p:sp>
        <p:nvSpPr>
          <p:cNvPr id="12" name="Rectangle 11"/>
          <p:cNvSpPr/>
          <p:nvPr/>
        </p:nvSpPr>
        <p:spPr>
          <a:xfrm>
            <a:off x="3048000" y="3733800"/>
            <a:ext cx="4450962" cy="369332"/>
          </a:xfrm>
          <a:prstGeom prst="rect">
            <a:avLst/>
          </a:prstGeom>
        </p:spPr>
        <p:txBody>
          <a:bodyPr wrap="none">
            <a:spAutoFit/>
          </a:bodyPr>
          <a:lstStyle/>
          <a:p>
            <a:r>
              <a:rPr lang="en-GB" dirty="0" smtClean="0"/>
              <a:t>— Rajeev </a:t>
            </a:r>
            <a:r>
              <a:rPr lang="en-GB" dirty="0" err="1" smtClean="0"/>
              <a:t>Batra</a:t>
            </a:r>
            <a:r>
              <a:rPr lang="en-GB" dirty="0" smtClean="0"/>
              <a:t>, CIO, MTS India Telecom</a:t>
            </a:r>
            <a:endParaRPr lang="en-GB" dirty="0"/>
          </a:p>
        </p:txBody>
      </p:sp>
      <p:graphicFrame>
        <p:nvGraphicFramePr>
          <p:cNvPr id="14" name="Diagram 13"/>
          <p:cNvGraphicFramePr/>
          <p:nvPr/>
        </p:nvGraphicFramePr>
        <p:xfrm>
          <a:off x="1143000" y="3581400"/>
          <a:ext cx="6553200" cy="289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2882" name="Picture 2"/>
          <p:cNvPicPr>
            <a:picLocks noChangeAspect="1" noChangeArrowheads="1"/>
          </p:cNvPicPr>
          <p:nvPr/>
        </p:nvPicPr>
        <p:blipFill>
          <a:blip r:embed="rId12" cstate="print"/>
          <a:srcRect/>
          <a:stretch>
            <a:fillRect/>
          </a:stretch>
        </p:blipFill>
        <p:spPr bwMode="auto">
          <a:xfrm>
            <a:off x="304800" y="1295400"/>
            <a:ext cx="581025" cy="466725"/>
          </a:xfrm>
          <a:prstGeom prst="rect">
            <a:avLst/>
          </a:prstGeom>
          <a:noFill/>
          <a:ln w="9525">
            <a:noFill/>
            <a:miter lim="800000"/>
            <a:headEnd/>
            <a:tailEnd/>
          </a:ln>
        </p:spPr>
      </p:pic>
      <p:pic>
        <p:nvPicPr>
          <p:cNvPr id="122883" name="Picture 3"/>
          <p:cNvPicPr>
            <a:picLocks noChangeAspect="1" noChangeArrowheads="1"/>
          </p:cNvPicPr>
          <p:nvPr/>
        </p:nvPicPr>
        <p:blipFill>
          <a:blip r:embed="rId12" cstate="print"/>
          <a:srcRect/>
          <a:stretch>
            <a:fillRect/>
          </a:stretch>
        </p:blipFill>
        <p:spPr bwMode="auto">
          <a:xfrm>
            <a:off x="257175" y="4419600"/>
            <a:ext cx="581025"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Congestion control</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3554"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sp>
        <p:nvSpPr>
          <p:cNvPr id="15" name="Title 1"/>
          <p:cNvSpPr txBox="1">
            <a:spLocks/>
          </p:cNvSpPr>
          <p:nvPr/>
        </p:nvSpPr>
        <p:spPr>
          <a:xfrm>
            <a:off x="4953000" y="228600"/>
            <a:ext cx="4191000" cy="6096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small" spc="0" normalizeH="0" baseline="0" noProof="0" smtClean="0">
                <a:ln>
                  <a:noFill/>
                </a:ln>
                <a:solidFill>
                  <a:schemeClr val="tx2"/>
                </a:solidFill>
                <a:effectLst/>
                <a:uLnTx/>
                <a:uFillTx/>
                <a:latin typeface="Verdana" pitchFamily="34" charset="0"/>
                <a:ea typeface="Verdana" pitchFamily="34" charset="0"/>
                <a:cs typeface="Verdana" pitchFamily="34" charset="0"/>
              </a:rPr>
              <a:t>Traffic solutions</a:t>
            </a:r>
            <a:endPar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endParaRPr>
          </a:p>
        </p:txBody>
      </p:sp>
      <p:sp>
        <p:nvSpPr>
          <p:cNvPr id="8" name="Content Placeholder 2"/>
          <p:cNvSpPr>
            <a:spLocks noGrp="1"/>
          </p:cNvSpPr>
          <p:nvPr>
            <p:ph sz="quarter" idx="1"/>
          </p:nvPr>
        </p:nvSpPr>
        <p:spPr>
          <a:xfrm>
            <a:off x="457200" y="1600200"/>
            <a:ext cx="7467600" cy="4873752"/>
          </a:xfrm>
        </p:spPr>
        <p:txBody>
          <a:bodyPr>
            <a:normAutofit lnSpcReduction="10000"/>
          </a:bodyPr>
          <a:lstStyle/>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City Management &amp; midsize utilities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Government</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Overcrowding, High Accident rate</a:t>
            </a:r>
          </a:p>
          <a:p>
            <a:r>
              <a:rPr lang="en-US" b="1" dirty="0" smtClean="0">
                <a:solidFill>
                  <a:schemeClr val="accent1">
                    <a:lumMod val="75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+Better allocation due to incident report.</a:t>
            </a:r>
          </a:p>
          <a:p>
            <a:pPr>
              <a:buNone/>
            </a:pPr>
            <a:r>
              <a:rPr lang="en-US" dirty="0" smtClean="0">
                <a:latin typeface="Verdana" pitchFamily="34" charset="0"/>
                <a:ea typeface="Verdana" pitchFamily="34" charset="0"/>
                <a:cs typeface="Verdana" pitchFamily="34" charset="0"/>
              </a:rPr>
              <a:t>+Improve traffic flows</a:t>
            </a:r>
          </a:p>
          <a:p>
            <a:pPr>
              <a:buNone/>
            </a:pPr>
            <a:r>
              <a:rPr lang="en-US" dirty="0" smtClean="0">
                <a:latin typeface="Verdana" pitchFamily="34" charset="0"/>
                <a:ea typeface="Verdana" pitchFamily="34" charset="0"/>
                <a:cs typeface="Verdana" pitchFamily="34" charset="0"/>
              </a:rPr>
              <a:t>+Identify inefficiency</a:t>
            </a:r>
          </a:p>
          <a:p>
            <a:pPr>
              <a:buNone/>
            </a:pPr>
            <a:r>
              <a:rPr lang="en-US" dirty="0" smtClean="0">
                <a:latin typeface="Verdana" pitchFamily="34" charset="0"/>
                <a:ea typeface="Verdana" pitchFamily="34" charset="0"/>
                <a:cs typeface="Verdana" pitchFamily="34" charset="0"/>
              </a:rPr>
              <a:t>+Updates on road accidents</a:t>
            </a:r>
            <a:endParaRPr lang="en-GB"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http://images.roadtrafficsigns.com/img/lg/K/Watch-For-Congestion-Sign-K-654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0"/>
            <a:ext cx="1524000" cy="1524000"/>
          </a:xfrm>
          <a:prstGeom prst="rect">
            <a:avLst/>
          </a:prstGeom>
          <a:noFill/>
        </p:spPr>
      </p:pic>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graphicFrame>
        <p:nvGraphicFramePr>
          <p:cNvPr id="10" name="Diagram 9"/>
          <p:cNvGraphicFramePr/>
          <p:nvPr/>
        </p:nvGraphicFramePr>
        <p:xfrm>
          <a:off x="228600" y="1143000"/>
          <a:ext cx="85344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3734" name="Picture 6" descr="http://thumbs.dreamstime.com/z/direction-sign-problem-solution-isolated-white-background-d-render-46375541.jpg"/>
          <p:cNvPicPr>
            <a:picLocks noChangeAspect="1" noChangeArrowheads="1"/>
          </p:cNvPicPr>
          <p:nvPr/>
        </p:nvPicPr>
        <p:blipFill>
          <a:blip r:embed="rId10" cstate="print">
            <a:clrChange>
              <a:clrFrom>
                <a:srgbClr val="FFFFFF"/>
              </a:clrFrom>
              <a:clrTo>
                <a:srgbClr val="FFFFFF">
                  <a:alpha val="0"/>
                </a:srgbClr>
              </a:clrTo>
            </a:clrChange>
          </a:blip>
          <a:srcRect b="8324"/>
          <a:stretch>
            <a:fillRect/>
          </a:stretch>
        </p:blipFill>
        <p:spPr bwMode="auto">
          <a:xfrm>
            <a:off x="2590800" y="3962400"/>
            <a:ext cx="3633694" cy="2895600"/>
          </a:xfrm>
          <a:prstGeom prst="rect">
            <a:avLst/>
          </a:prstGeom>
          <a:noFill/>
        </p:spPr>
      </p:pic>
      <p:pic>
        <p:nvPicPr>
          <p:cNvPr id="11" name="Picture 10" descr="http://images.cdn.stuff.tv/sites/stuff.tv/files/styles/big-image/public/brands/News/Singapore/logo-starhub.png?itok=P3sSPlDA"/>
          <p:cNvPicPr>
            <a:picLocks noChangeAspect="1" noChangeArrowheads="1"/>
          </p:cNvPicPr>
          <p:nvPr/>
        </p:nvPicPr>
        <p:blipFill>
          <a:blip r:embed="rId11"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TextBox 7"/>
          <p:cNvSpPr txBox="1"/>
          <p:nvPr/>
        </p:nvSpPr>
        <p:spPr>
          <a:xfrm>
            <a:off x="228600" y="6488668"/>
            <a:ext cx="3688830" cy="307777"/>
          </a:xfrm>
          <a:prstGeom prst="rect">
            <a:avLst/>
          </a:prstGeom>
          <a:noFill/>
        </p:spPr>
        <p:txBody>
          <a:bodyPr wrap="none" rtlCol="0">
            <a:spAutoFit/>
          </a:bodyPr>
          <a:lstStyle/>
          <a:p>
            <a:r>
              <a:rPr lang="en-US" sz="1400" dirty="0" smtClean="0"/>
              <a:t>*Highway authority South Bavaria, Germany</a:t>
            </a:r>
            <a:endParaRPr lang="en-GB" sz="14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3"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pic>
        <p:nvPicPr>
          <p:cNvPr id="6" name="Picture 2" descr="http://www.kinindia.net/wp-content/uploads/2015/10/resulttt.gi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0" y="1981200"/>
            <a:ext cx="2667000" cy="1600200"/>
          </a:xfrm>
          <a:prstGeom prst="rect">
            <a:avLst/>
          </a:prstGeom>
          <a:noFill/>
        </p:spPr>
      </p:pic>
      <p:sp>
        <p:nvSpPr>
          <p:cNvPr id="8" name="Content Placeholder 2"/>
          <p:cNvSpPr>
            <a:spLocks noGrp="1"/>
          </p:cNvSpPr>
          <p:nvPr>
            <p:ph sz="quarter" idx="1"/>
          </p:nvPr>
        </p:nvSpPr>
        <p:spPr>
          <a:xfrm>
            <a:off x="0" y="1371600"/>
            <a:ext cx="6019800" cy="1676400"/>
          </a:xfrm>
        </p:spPr>
        <p:txBody>
          <a:bodyPr>
            <a:normAutofit/>
          </a:bodyPr>
          <a:lstStyle/>
          <a:p>
            <a:r>
              <a:rPr lang="en-US" sz="3600" b="1" dirty="0" smtClean="0">
                <a:solidFill>
                  <a:schemeClr val="accent1">
                    <a:lumMod val="75000"/>
                  </a:schemeClr>
                </a:solidFill>
                <a:latin typeface="Verdana" pitchFamily="34" charset="0"/>
                <a:ea typeface="Verdana" pitchFamily="34" charset="0"/>
                <a:cs typeface="Verdana" pitchFamily="34" charset="0"/>
              </a:rPr>
              <a:t>35%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accidents</a:t>
            </a:r>
          </a:p>
        </p:txBody>
      </p:sp>
      <p:sp>
        <p:nvSpPr>
          <p:cNvPr id="10" name="Rectangle 9"/>
          <p:cNvSpPr/>
          <p:nvPr/>
        </p:nvSpPr>
        <p:spPr>
          <a:xfrm>
            <a:off x="609600" y="2362200"/>
            <a:ext cx="4572000" cy="954107"/>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31%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solidFill>
                  <a:schemeClr val="accent1">
                    <a:lumMod val="75000"/>
                  </a:schemeClr>
                </a:solidFill>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injuries to road users</a:t>
            </a:r>
          </a:p>
        </p:txBody>
      </p:sp>
      <p:sp>
        <p:nvSpPr>
          <p:cNvPr id="11" name="Rectangle 10"/>
          <p:cNvSpPr/>
          <p:nvPr/>
        </p:nvSpPr>
        <p:spPr>
          <a:xfrm>
            <a:off x="1295400" y="3276600"/>
            <a:ext cx="4572000" cy="984885"/>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20%</a:t>
            </a:r>
            <a:r>
              <a:rPr lang="en-US" sz="2000" b="1" dirty="0" smtClean="0">
                <a:solidFill>
                  <a:schemeClr val="accent1">
                    <a:lumMod val="75000"/>
                  </a:schemeClr>
                </a:solidFill>
                <a:latin typeface="Verdana" pitchFamily="34" charset="0"/>
                <a:ea typeface="Verdana" pitchFamily="34" charset="0"/>
                <a:cs typeface="Verdana" pitchFamily="34" charset="0"/>
              </a:rPr>
              <a:t> </a:t>
            </a:r>
            <a:r>
              <a:rPr lang="en-US" sz="2000" dirty="0" smtClean="0">
                <a:solidFill>
                  <a:srgbClr val="FF0000"/>
                </a:solidFill>
                <a:latin typeface="Verdana" pitchFamily="34" charset="0"/>
                <a:ea typeface="Verdana" pitchFamily="34" charset="0"/>
                <a:cs typeface="Verdana" pitchFamily="34" charset="0"/>
              </a:rPr>
              <a:t>reduction </a:t>
            </a:r>
          </a:p>
          <a:p>
            <a:pPr lvl="1">
              <a:buNone/>
            </a:pPr>
            <a:r>
              <a:rPr lang="en-US" sz="1700" dirty="0" smtClean="0">
                <a:latin typeface="Verdana" pitchFamily="34" charset="0"/>
                <a:ea typeface="Verdana" pitchFamily="34" charset="0"/>
                <a:cs typeface="Verdana" pitchFamily="34" charset="0"/>
              </a:rPr>
              <a:t>	</a:t>
            </a:r>
            <a:r>
              <a:rPr lang="en-US" sz="2200" dirty="0" smtClean="0">
                <a:latin typeface="Verdana" pitchFamily="34" charset="0"/>
                <a:ea typeface="Verdana" pitchFamily="34" charset="0"/>
                <a:cs typeface="Verdana" pitchFamily="34" charset="0"/>
              </a:rPr>
              <a:t>in congestion hours</a:t>
            </a:r>
          </a:p>
        </p:txBody>
      </p:sp>
      <p:sp>
        <p:nvSpPr>
          <p:cNvPr id="12" name="Rectangle 11"/>
          <p:cNvSpPr/>
          <p:nvPr/>
        </p:nvSpPr>
        <p:spPr>
          <a:xfrm>
            <a:off x="2057400" y="4267200"/>
            <a:ext cx="4253408" cy="523220"/>
          </a:xfrm>
          <a:prstGeom prst="rect">
            <a:avLst/>
          </a:prstGeom>
        </p:spPr>
        <p:txBody>
          <a:bodyPr wrap="none">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Enhanced</a:t>
            </a:r>
            <a:r>
              <a:rPr lang="en-US"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road capacity </a:t>
            </a:r>
          </a:p>
        </p:txBody>
      </p:sp>
      <p:sp>
        <p:nvSpPr>
          <p:cNvPr id="13" name="Rectangle 12"/>
          <p:cNvSpPr/>
          <p:nvPr/>
        </p:nvSpPr>
        <p:spPr>
          <a:xfrm>
            <a:off x="2971800" y="4800600"/>
            <a:ext cx="4572000" cy="1138773"/>
          </a:xfrm>
          <a:prstGeom prst="rect">
            <a:avLst/>
          </a:prstGeom>
        </p:spPr>
        <p:txBody>
          <a:bodyPr>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Improved</a:t>
            </a:r>
            <a:r>
              <a:rPr lang="en-US" sz="28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traffic synchronization and higher capacity during peak hours</a:t>
            </a:r>
            <a:endParaRPr lang="en-GB" sz="2000" dirty="0">
              <a:latin typeface="Verdana" pitchFamily="34" charset="0"/>
              <a:ea typeface="Verdana" pitchFamily="34" charset="0"/>
              <a:cs typeface="Verdana" pitchFamily="34" charset="0"/>
            </a:endParaRPr>
          </a:p>
        </p:txBody>
      </p:sp>
      <p:pic>
        <p:nvPicPr>
          <p:cNvPr id="14" name="Picture 13"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p:cNvPicPr>
            <a:picLocks noChangeAspect="1" noChangeArrowheads="1"/>
          </p:cNvPicPr>
          <p:nvPr/>
        </p:nvPicPr>
        <p:blipFill>
          <a:blip r:embed="rId2" cstate="print"/>
          <a:srcRect t="17460" r="48240" b="11111"/>
          <a:stretch>
            <a:fillRect/>
          </a:stretch>
        </p:blipFill>
        <p:spPr bwMode="auto">
          <a:xfrm>
            <a:off x="228600" y="228600"/>
            <a:ext cx="4096173" cy="312420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40960" r="77348" b="18750"/>
          <a:stretch>
            <a:fillRect/>
          </a:stretch>
        </p:blipFill>
        <p:spPr bwMode="auto">
          <a:xfrm>
            <a:off x="3352800" y="0"/>
            <a:ext cx="2895600" cy="2895600"/>
          </a:xfrm>
          <a:prstGeom prst="rect">
            <a:avLst/>
          </a:prstGeom>
          <a:noFill/>
          <a:ln w="9525">
            <a:noFill/>
            <a:miter lim="800000"/>
            <a:headEnd/>
            <a:tailEnd/>
          </a:ln>
        </p:spPr>
      </p:pic>
      <p:pic>
        <p:nvPicPr>
          <p:cNvPr id="117765" name="Picture 5"/>
          <p:cNvPicPr>
            <a:picLocks noChangeAspect="1" noChangeArrowheads="1"/>
          </p:cNvPicPr>
          <p:nvPr/>
        </p:nvPicPr>
        <p:blipFill>
          <a:blip r:embed="rId4" cstate="print"/>
          <a:srcRect t="8334" r="47291" b="13542"/>
          <a:stretch>
            <a:fillRect/>
          </a:stretch>
        </p:blipFill>
        <p:spPr bwMode="auto">
          <a:xfrm>
            <a:off x="5867400" y="533400"/>
            <a:ext cx="2651760" cy="2209800"/>
          </a:xfrm>
          <a:prstGeom prst="rect">
            <a:avLst/>
          </a:prstGeom>
          <a:noFill/>
          <a:ln w="9525">
            <a:noFill/>
            <a:miter lim="800000"/>
            <a:headEnd/>
            <a:tailEnd/>
          </a:ln>
        </p:spPr>
      </p:pic>
      <p:pic>
        <p:nvPicPr>
          <p:cNvPr id="117766" name="Picture 6"/>
          <p:cNvPicPr>
            <a:picLocks noChangeAspect="1" noChangeArrowheads="1"/>
          </p:cNvPicPr>
          <p:nvPr/>
        </p:nvPicPr>
        <p:blipFill>
          <a:blip r:embed="rId5" cstate="print"/>
          <a:srcRect t="8451" r="44272" b="12676"/>
          <a:stretch>
            <a:fillRect/>
          </a:stretch>
        </p:blipFill>
        <p:spPr bwMode="auto">
          <a:xfrm>
            <a:off x="609600" y="3429000"/>
            <a:ext cx="3255849" cy="2590800"/>
          </a:xfrm>
          <a:prstGeom prst="rect">
            <a:avLst/>
          </a:prstGeom>
          <a:noFill/>
          <a:ln w="9525">
            <a:noFill/>
            <a:miter lim="800000"/>
            <a:headEnd/>
            <a:tailEnd/>
          </a:ln>
        </p:spPr>
      </p:pic>
      <p:pic>
        <p:nvPicPr>
          <p:cNvPr id="117767" name="Picture 7"/>
          <p:cNvPicPr>
            <a:picLocks noChangeAspect="1" noChangeArrowheads="1"/>
          </p:cNvPicPr>
          <p:nvPr/>
        </p:nvPicPr>
        <p:blipFill>
          <a:blip r:embed="rId6" cstate="print"/>
          <a:srcRect l="16229" t="9278" r="28490" b="12371"/>
          <a:stretch>
            <a:fillRect/>
          </a:stretch>
        </p:blipFill>
        <p:spPr bwMode="auto">
          <a:xfrm>
            <a:off x="4953000" y="3429000"/>
            <a:ext cx="3060032" cy="2438400"/>
          </a:xfrm>
          <a:prstGeom prst="rect">
            <a:avLst/>
          </a:prstGeom>
          <a:noFill/>
          <a:ln w="9525">
            <a:noFill/>
            <a:miter lim="800000"/>
            <a:headEnd/>
            <a:tailEnd/>
          </a:ln>
        </p:spPr>
      </p:pic>
      <p:sp>
        <p:nvSpPr>
          <p:cNvPr id="12" name="Right Arrow 11"/>
          <p:cNvSpPr/>
          <p:nvPr/>
        </p:nvSpPr>
        <p:spPr>
          <a:xfrm>
            <a:off x="29718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p:cNvSpPr/>
          <p:nvPr/>
        </p:nvSpPr>
        <p:spPr>
          <a:xfrm>
            <a:off x="53340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p:cNvSpPr/>
          <p:nvPr/>
        </p:nvSpPr>
        <p:spPr>
          <a:xfrm>
            <a:off x="396240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p:cNvSpPr>
            <a:spLocks noGrp="1"/>
          </p:cNvSpPr>
          <p:nvPr>
            <p:ph type="title"/>
          </p:nvPr>
        </p:nvSpPr>
        <p:spPr>
          <a:xfrm>
            <a:off x="457200" y="274638"/>
            <a:ext cx="7467600" cy="715962"/>
          </a:xfrm>
        </p:spPr>
        <p:txBody>
          <a:bodyPr/>
          <a:lstStyle/>
          <a:p>
            <a:r>
              <a:rPr lang="en-US" dirty="0" smtClean="0"/>
              <a:t>Week 1</a:t>
            </a:r>
            <a:endParaRPr lang="en-GB"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Dynamic profiling and segmentation</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00400" y="0"/>
            <a:ext cx="5562600" cy="914400"/>
          </a:xfrm>
        </p:spPr>
        <p:txBody>
          <a:bodyPr>
            <a:normAutofit fontScale="90000"/>
          </a:bodyPr>
          <a:lstStyle/>
          <a:p>
            <a:pPr eaLnBrk="1" hangingPunct="1"/>
            <a:r>
              <a:rPr lang="en-US" b="1" dirty="0" smtClean="0">
                <a:latin typeface="Verdana" pitchFamily="34" charset="0"/>
                <a:ea typeface="Verdana" pitchFamily="34" charset="0"/>
                <a:cs typeface="Verdana" pitchFamily="34" charset="0"/>
              </a:rPr>
              <a:t>Precision Market Insights</a:t>
            </a:r>
            <a:endParaRPr lang="en-GB" b="1" dirty="0" smtClean="0">
              <a:latin typeface="Verdana" pitchFamily="34" charset="0"/>
              <a:ea typeface="Verdana" pitchFamily="34" charset="0"/>
              <a:cs typeface="Verdana" pitchFamily="34" charset="0"/>
            </a:endParaRPr>
          </a:p>
        </p:txBody>
      </p:sp>
      <p:sp>
        <p:nvSpPr>
          <p:cNvPr id="6147" name="Content Placeholder 2"/>
          <p:cNvSpPr>
            <a:spLocks noGrp="1"/>
          </p:cNvSpPr>
          <p:nvPr>
            <p:ph sz="quarter" idx="1"/>
          </p:nvPr>
        </p:nvSpPr>
        <p:spPr>
          <a:xfrm>
            <a:off x="76200" y="1524000"/>
            <a:ext cx="7467600" cy="4873752"/>
          </a:xfrm>
        </p:spPr>
        <p:txBody>
          <a:bodyPr/>
          <a:lstStyle/>
          <a:p>
            <a:pPr eaLnBrk="1" hangingPunct="1">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National population</a:t>
            </a:r>
          </a:p>
          <a:p>
            <a:r>
              <a:rPr lang="en-US" dirty="0" smtClean="0">
                <a:latin typeface="Verdana" pitchFamily="34" charset="0"/>
                <a:ea typeface="Verdana" pitchFamily="34" charset="0"/>
                <a:cs typeface="Verdana" pitchFamily="34" charset="0"/>
              </a:rPr>
              <a:t>Locations</a:t>
            </a:r>
          </a:p>
          <a:p>
            <a:r>
              <a:rPr lang="en-US" dirty="0" smtClean="0">
                <a:latin typeface="Verdana" pitchFamily="34" charset="0"/>
                <a:ea typeface="Verdana" pitchFamily="34" charset="0"/>
                <a:cs typeface="Verdana" pitchFamily="34" charset="0"/>
              </a:rPr>
              <a:t>Demographic</a:t>
            </a:r>
          </a:p>
          <a:p>
            <a:r>
              <a:rPr lang="en-US" dirty="0" smtClean="0">
                <a:latin typeface="Verdana" pitchFamily="34" charset="0"/>
                <a:ea typeface="Verdana" pitchFamily="34" charset="0"/>
                <a:cs typeface="Verdana" pitchFamily="34" charset="0"/>
              </a:rPr>
              <a:t>Usage Data</a:t>
            </a:r>
          </a:p>
          <a:p>
            <a:r>
              <a:rPr lang="en-US" dirty="0" smtClean="0">
                <a:latin typeface="Verdana" pitchFamily="34" charset="0"/>
                <a:ea typeface="Verdana" pitchFamily="34" charset="0"/>
                <a:cs typeface="Verdana" pitchFamily="34" charset="0"/>
              </a:rPr>
              <a:t>Gender</a:t>
            </a:r>
          </a:p>
          <a:p>
            <a:r>
              <a:rPr lang="en-US" dirty="0" smtClean="0">
                <a:latin typeface="Verdana" pitchFamily="34" charset="0"/>
                <a:ea typeface="Verdana" pitchFamily="34" charset="0"/>
                <a:cs typeface="Verdana" pitchFamily="34" charset="0"/>
              </a:rPr>
              <a:t>Age</a:t>
            </a:r>
          </a:p>
          <a:p>
            <a:endParaRPr lang="en-US" dirty="0" smtClean="0">
              <a:latin typeface="Verdana" pitchFamily="34" charset="0"/>
              <a:ea typeface="Verdana" pitchFamily="34" charset="0"/>
              <a:cs typeface="Verdana" pitchFamily="34" charset="0"/>
            </a:endParaRPr>
          </a:p>
          <a:p>
            <a:pPr eaLnBrk="1" hangingPunct="1">
              <a:buFont typeface="Wingdings" pitchFamily="2" charset="2"/>
              <a:buChar char="v"/>
            </a:pPr>
            <a:r>
              <a:rPr lang="en-US" b="1" dirty="0" smtClean="0">
                <a:solidFill>
                  <a:schemeClr val="accent1">
                    <a:lumMod val="75000"/>
                  </a:schemeClr>
                </a:solidFill>
                <a:latin typeface="Verdana" pitchFamily="34" charset="0"/>
                <a:ea typeface="Verdana" pitchFamily="34" charset="0"/>
                <a:cs typeface="Verdana" pitchFamily="34" charset="0"/>
              </a:rPr>
              <a:t>Target </a:t>
            </a:r>
            <a:r>
              <a:rPr lang="en-US" b="1" dirty="0" smtClean="0">
                <a:solidFill>
                  <a:schemeClr val="accent1">
                    <a:lumMod val="75000"/>
                  </a:schemeClr>
                </a:solidFill>
                <a:latin typeface="Verdana" pitchFamily="34" charset="0"/>
                <a:ea typeface="Verdana" pitchFamily="34" charset="0"/>
                <a:cs typeface="Verdana" pitchFamily="34" charset="0"/>
              </a:rPr>
              <a:t>audience: </a:t>
            </a:r>
          </a:p>
          <a:p>
            <a:pPr eaLnBrk="1" hangingPunct="1">
              <a:buNone/>
            </a:pPr>
            <a:r>
              <a:rPr lang="en-US" dirty="0" smtClean="0">
                <a:latin typeface="Verdana" pitchFamily="34" charset="0"/>
                <a:ea typeface="Verdana" pitchFamily="34" charset="0"/>
                <a:cs typeface="Verdana" pitchFamily="34" charset="0"/>
              </a:rPr>
              <a:t>	Media owners, sponsors, advertisers,</a:t>
            </a:r>
            <a:r>
              <a:rPr lang="en-GB" dirty="0" smtClean="0">
                <a:latin typeface="Verdana" pitchFamily="34" charset="0"/>
                <a:ea typeface="Verdana" pitchFamily="34" charset="0"/>
                <a:cs typeface="Verdana" pitchFamily="34" charset="0"/>
              </a:rPr>
              <a:t> venue owners and retailers.</a:t>
            </a:r>
            <a:endParaRPr lang="en-US" dirty="0" smtClean="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6151" name="Picture 7" descr="https://business.verizonwireless.com/content/b2b/en/precision/precision-market-insights/_jcr_content/par_main/textimage/image.img.jpg/1383835724081.jpg"/>
          <p:cNvPicPr>
            <a:picLocks noChangeAspect="1" noChangeArrowheads="1"/>
          </p:cNvPicPr>
          <p:nvPr/>
        </p:nvPicPr>
        <p:blipFill>
          <a:blip r:embed="rId4" cstate="print">
            <a:clrChange>
              <a:clrFrom>
                <a:srgbClr val="F4F4F4"/>
              </a:clrFrom>
              <a:clrTo>
                <a:srgbClr val="F4F4F4">
                  <a:alpha val="0"/>
                </a:srgbClr>
              </a:clrTo>
            </a:clrChange>
          </a:blip>
          <a:srcRect/>
          <a:stretch>
            <a:fillRect/>
          </a:stretch>
        </p:blipFill>
        <p:spPr bwMode="auto">
          <a:xfrm>
            <a:off x="2514600" y="1066800"/>
            <a:ext cx="6380718" cy="38862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819400" y="76200"/>
            <a:ext cx="6172200" cy="914400"/>
          </a:xfrm>
        </p:spPr>
        <p:txBody>
          <a:bodyPr>
            <a:noAutofit/>
          </a:bodyPr>
          <a:lstStyle/>
          <a:p>
            <a:pPr fontAlgn="base"/>
            <a:r>
              <a:rPr lang="en-US" sz="2700" b="1" dirty="0" smtClean="0">
                <a:latin typeface="Verdana" pitchFamily="34" charset="0"/>
                <a:ea typeface="Verdana" pitchFamily="34" charset="0"/>
                <a:cs typeface="Verdana" pitchFamily="34" charset="0"/>
              </a:rPr>
              <a:t>Case 1:Connect </a:t>
            </a:r>
            <a:r>
              <a:rPr lang="en-US" sz="2700" b="1" dirty="0" smtClean="0">
                <a:latin typeface="Verdana" pitchFamily="34" charset="0"/>
                <a:ea typeface="Verdana" pitchFamily="34" charset="0"/>
                <a:cs typeface="Verdana" pitchFamily="34" charset="0"/>
              </a:rPr>
              <a:t>Consumer Dots for NBA Teams, Sponsors</a:t>
            </a:r>
            <a:endParaRPr lang="en-US" sz="2700" b="1" dirty="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35170" name="Picture 2" descr="http://www.slate.com/content/dam/slate/articles/sports/sports_nut/2014/05/140515_SNUT_NoahVonleh.jpg.CROP.promo-mediumlarge.jpg"/>
          <p:cNvPicPr>
            <a:picLocks noChangeAspect="1" noChangeArrowheads="1"/>
          </p:cNvPicPr>
          <p:nvPr/>
        </p:nvPicPr>
        <p:blipFill>
          <a:blip r:embed="rId5" cstate="print"/>
          <a:srcRect/>
          <a:stretch>
            <a:fillRect/>
          </a:stretch>
        </p:blipFill>
        <p:spPr bwMode="auto">
          <a:xfrm>
            <a:off x="3124200" y="1524000"/>
            <a:ext cx="5619750" cy="4010026"/>
          </a:xfrm>
          <a:prstGeom prst="rect">
            <a:avLst/>
          </a:prstGeom>
          <a:noFill/>
        </p:spPr>
      </p:pic>
      <p:sp>
        <p:nvSpPr>
          <p:cNvPr id="10" name="TextBox 9"/>
          <p:cNvSpPr txBox="1"/>
          <p:nvPr/>
        </p:nvSpPr>
        <p:spPr>
          <a:xfrm>
            <a:off x="0" y="1524000"/>
            <a:ext cx="2971800" cy="3170099"/>
          </a:xfrm>
          <a:prstGeom prst="rect">
            <a:avLst/>
          </a:prstGeom>
          <a:noFill/>
        </p:spPr>
        <p:txBody>
          <a:bodyPr wrap="square" rtlCol="0">
            <a:spAutoFit/>
          </a:bodyPr>
          <a:lstStyle/>
          <a:p>
            <a:pPr>
              <a:buFont typeface="Wingdings" pitchFamily="2" charset="2"/>
              <a:buChar char="Ø"/>
            </a:pPr>
            <a:r>
              <a:rPr lang="en-US" sz="2000" dirty="0" smtClean="0">
                <a:latin typeface="Verdana" pitchFamily="34" charset="0"/>
                <a:ea typeface="Verdana" pitchFamily="34" charset="0"/>
                <a:cs typeface="Verdana" pitchFamily="34" charset="0"/>
              </a:rPr>
              <a:t>Learn about </a:t>
            </a:r>
            <a:r>
              <a:rPr lang="en-US" sz="2000" dirty="0" err="1" smtClean="0">
                <a:latin typeface="Verdana" pitchFamily="34" charset="0"/>
                <a:ea typeface="Verdana" pitchFamily="34" charset="0"/>
                <a:cs typeface="Verdana" pitchFamily="34" charset="0"/>
              </a:rPr>
              <a:t>attdendees</a:t>
            </a:r>
            <a:endParaRPr lang="en-US" sz="2000" dirty="0" smtClean="0">
              <a:latin typeface="Verdana" pitchFamily="34" charset="0"/>
              <a:ea typeface="Verdana" pitchFamily="34" charset="0"/>
              <a:cs typeface="Verdana" pitchFamily="34" charset="0"/>
            </a:endParaRP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Connecting Sponsor Message during game</a:t>
            </a: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Visits to sponsor location after the game</a:t>
            </a: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Solution</a:t>
            </a:r>
            <a:endParaRPr lang="en-GB" dirty="0"/>
          </a:p>
        </p:txBody>
      </p:sp>
      <p:sp>
        <p:nvSpPr>
          <p:cNvPr id="5" name="TextBox 4"/>
          <p:cNvSpPr txBox="1"/>
          <p:nvPr/>
        </p:nvSpPr>
        <p:spPr>
          <a:xfrm>
            <a:off x="533400" y="1295400"/>
            <a:ext cx="5257800" cy="1938992"/>
          </a:xfrm>
          <a:prstGeom prst="rect">
            <a:avLst/>
          </a:prstGeom>
          <a:noFill/>
        </p:spPr>
        <p:txBody>
          <a:bodyPr wrap="square" rtlCol="0">
            <a:spAutoFit/>
          </a:bodyPr>
          <a:lstStyle/>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GB" sz="2400" dirty="0">
              <a:latin typeface="Verdana" pitchFamily="34" charset="0"/>
              <a:ea typeface="Verdana" pitchFamily="34" charset="0"/>
              <a:cs typeface="Verdana" pitchFamily="34" charset="0"/>
            </a:endParaRPr>
          </a:p>
        </p:txBody>
      </p:sp>
      <p:graphicFrame>
        <p:nvGraphicFramePr>
          <p:cNvPr id="7" name="Diagram 6"/>
          <p:cNvGraphicFramePr/>
          <p:nvPr/>
        </p:nvGraphicFramePr>
        <p:xfrm>
          <a:off x="-1143000" y="914400"/>
          <a:ext cx="7620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9266" name="Picture 2" descr="http://www.gadberry.net/images/mb_streets.png"/>
          <p:cNvPicPr>
            <a:picLocks noChangeAspect="1" noChangeArrowheads="1"/>
          </p:cNvPicPr>
          <p:nvPr/>
        </p:nvPicPr>
        <p:blipFill>
          <a:blip r:embed="rId8" cstate="print"/>
          <a:srcRect/>
          <a:stretch>
            <a:fillRect/>
          </a:stretch>
        </p:blipFill>
        <p:spPr bwMode="auto">
          <a:xfrm>
            <a:off x="4730987" y="0"/>
            <a:ext cx="4413013" cy="22098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Rectangle 7"/>
          <p:cNvSpPr/>
          <p:nvPr/>
        </p:nvSpPr>
        <p:spPr>
          <a:xfrm>
            <a:off x="1371600" y="1524000"/>
            <a:ext cx="5410200" cy="1015663"/>
          </a:xfrm>
          <a:prstGeom prst="rect">
            <a:avLst/>
          </a:prstGeom>
        </p:spPr>
        <p:txBody>
          <a:bodyPr wrap="square">
            <a:spAutoFit/>
          </a:bodyPr>
          <a:lstStyle/>
          <a:p>
            <a:r>
              <a:rPr lang="en-US" sz="2400" b="1" dirty="0" smtClean="0">
                <a:latin typeface="Verdana" pitchFamily="34" charset="0"/>
                <a:ea typeface="Verdana" pitchFamily="34" charset="0"/>
                <a:cs typeface="Verdana" pitchFamily="34" charset="0"/>
              </a:rPr>
              <a:t> </a:t>
            </a:r>
            <a:r>
              <a:rPr lang="en-US" sz="3600" b="1" dirty="0" smtClean="0">
                <a:solidFill>
                  <a:schemeClr val="accent1">
                    <a:lumMod val="75000"/>
                  </a:schemeClr>
                </a:solidFill>
                <a:latin typeface="Verdana" pitchFamily="34" charset="0"/>
                <a:ea typeface="Verdana" pitchFamily="34" charset="0"/>
                <a:cs typeface="Verdana" pitchFamily="34" charset="0"/>
              </a:rPr>
              <a:t>8.4% </a:t>
            </a:r>
            <a:r>
              <a:rPr lang="en-US" sz="2400" dirty="0" smtClean="0">
                <a:latin typeface="Verdana" pitchFamily="34" charset="0"/>
                <a:ea typeface="Verdana" pitchFamily="34" charset="0"/>
                <a:cs typeface="Verdana" pitchFamily="34" charset="0"/>
              </a:rPr>
              <a:t>in traffic following </a:t>
            </a:r>
            <a:r>
              <a:rPr lang="en-US" sz="2400" dirty="0" smtClean="0">
                <a:latin typeface="Verdana" pitchFamily="34" charset="0"/>
                <a:ea typeface="Verdana" pitchFamily="34" charset="0"/>
                <a:cs typeface="Verdana" pitchFamily="34" charset="0"/>
              </a:rPr>
              <a:t>		promotional </a:t>
            </a:r>
            <a:r>
              <a:rPr lang="en-US" sz="2400" dirty="0" smtClean="0">
                <a:latin typeface="Verdana" pitchFamily="34" charset="0"/>
                <a:ea typeface="Verdana" pitchFamily="34" charset="0"/>
                <a:cs typeface="Verdana" pitchFamily="34" charset="0"/>
              </a:rPr>
              <a:t>games</a:t>
            </a:r>
            <a:endParaRPr lang="en-GB" sz="2400" dirty="0">
              <a:latin typeface="Verdana" pitchFamily="34" charset="0"/>
              <a:ea typeface="Verdana" pitchFamily="34" charset="0"/>
              <a:cs typeface="Verdana" pitchFamily="34" charset="0"/>
            </a:endParaRPr>
          </a:p>
        </p:txBody>
      </p:sp>
      <p:sp>
        <p:nvSpPr>
          <p:cNvPr id="9" name="Rectangle 8"/>
          <p:cNvSpPr/>
          <p:nvPr/>
        </p:nvSpPr>
        <p:spPr>
          <a:xfrm>
            <a:off x="2057400" y="28194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demographic</a:t>
            </a:r>
            <a:endParaRPr lang="en-GB" sz="2400" dirty="0">
              <a:latin typeface="Verdana" pitchFamily="34" charset="0"/>
              <a:ea typeface="Verdana" pitchFamily="34" charset="0"/>
              <a:cs typeface="Verdana" pitchFamily="34" charset="0"/>
            </a:endParaRPr>
          </a:p>
        </p:txBody>
      </p:sp>
      <p:sp>
        <p:nvSpPr>
          <p:cNvPr id="10" name="Rectangle 9"/>
          <p:cNvSpPr/>
          <p:nvPr/>
        </p:nvSpPr>
        <p:spPr>
          <a:xfrm>
            <a:off x="2819400" y="37338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Location</a:t>
            </a:r>
            <a:endParaRPr lang="en-GB" sz="2400" dirty="0">
              <a:latin typeface="Verdana" pitchFamily="34" charset="0"/>
              <a:ea typeface="Verdana" pitchFamily="34" charset="0"/>
              <a:cs typeface="Verdana" pitchFamily="34" charset="0"/>
            </a:endParaRPr>
          </a:p>
        </p:txBody>
      </p:sp>
      <p:sp>
        <p:nvSpPr>
          <p:cNvPr id="11" name="Rectangle 10"/>
          <p:cNvSpPr/>
          <p:nvPr/>
        </p:nvSpPr>
        <p:spPr>
          <a:xfrm>
            <a:off x="3505200" y="45720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Campaign Response data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40290" name="Picture 2" descr="https://d1h69ey09xg1xv.cloudfront.net/wp-content/uploads/2012/03/amobee-singtel-315x231.jpg"/>
          <p:cNvPicPr>
            <a:picLocks noChangeAspect="1" noChangeArrowheads="1"/>
          </p:cNvPicPr>
          <p:nvPr/>
        </p:nvPicPr>
        <p:blipFill>
          <a:blip r:embed="rId3" cstate="print"/>
          <a:srcRect/>
          <a:stretch>
            <a:fillRect/>
          </a:stretch>
        </p:blipFill>
        <p:spPr bwMode="auto">
          <a:xfrm>
            <a:off x="2133600" y="1295400"/>
            <a:ext cx="4648200" cy="3408680"/>
          </a:xfrm>
          <a:prstGeom prst="rect">
            <a:avLst/>
          </a:prstGeom>
          <a:noFill/>
        </p:spPr>
      </p:pic>
      <p:sp>
        <p:nvSpPr>
          <p:cNvPr id="7" name="TextBox 6"/>
          <p:cNvSpPr txBox="1"/>
          <p:nvPr/>
        </p:nvSpPr>
        <p:spPr>
          <a:xfrm>
            <a:off x="304800" y="5334000"/>
            <a:ext cx="6858000" cy="584775"/>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Amobee</a:t>
            </a:r>
            <a:r>
              <a:rPr lang="en-US" sz="1600" dirty="0" smtClean="0">
                <a:latin typeface="Verdana" pitchFamily="34" charset="0"/>
                <a:ea typeface="Verdana" pitchFamily="34" charset="0"/>
                <a:cs typeface="Verdana" pitchFamily="34" charset="0"/>
              </a:rPr>
              <a:t> is a mobile advertising technology company providing services for large advertisers, publishers and operators</a:t>
            </a:r>
            <a:endParaRPr lang="en-GB" sz="1600" dirty="0">
              <a:latin typeface="Verdana" pitchFamily="34" charset="0"/>
              <a:ea typeface="Verdana" pitchFamily="34" charset="0"/>
              <a:cs typeface="Verdana"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495800" y="152400"/>
            <a:ext cx="7467600" cy="990600"/>
          </a:xfrm>
        </p:spPr>
        <p:txBody>
          <a:bodyPr/>
          <a:lstStyle/>
          <a:p>
            <a:pPr eaLnBrk="1" hangingPunct="1"/>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Acquisition</a:t>
            </a:r>
            <a:endParaRPr lang="en-GB" b="1"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4818" name="Picture 2" descr="https://az598155.vo.msecnd.net/wp-uploads/2015/01/singtel-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4348370" cy="1600200"/>
          </a:xfrm>
          <a:prstGeom prst="rect">
            <a:avLst/>
          </a:prstGeom>
          <a:noFill/>
        </p:spPr>
      </p:pic>
      <p:pic>
        <p:nvPicPr>
          <p:cNvPr id="34820" name="Picture 4" descr="http://rack.0.mshcdn.com/media/ZgkyMDE0LzEwLzAzLzcwL09ubGluZVNob3BwLjMwN2FiLmpwZwpwCXRodW1iCTk1MHg1MzQjCmUJanBn/23c94e80/6ab/OnlineShopping1.jpg"/>
          <p:cNvPicPr>
            <a:picLocks noChangeAspect="1" noChangeArrowheads="1"/>
          </p:cNvPicPr>
          <p:nvPr/>
        </p:nvPicPr>
        <p:blipFill>
          <a:blip r:embed="rId5" cstate="print"/>
          <a:srcRect/>
          <a:stretch>
            <a:fillRect/>
          </a:stretch>
        </p:blipFill>
        <p:spPr bwMode="auto">
          <a:xfrm>
            <a:off x="95250" y="1447800"/>
            <a:ext cx="6991350" cy="3929875"/>
          </a:xfrm>
          <a:prstGeom prst="rect">
            <a:avLst/>
          </a:prstGeom>
          <a:noFill/>
        </p:spPr>
      </p:pic>
      <p:pic>
        <p:nvPicPr>
          <p:cNvPr id="34822" name="Picture 6" descr="http://spectacles.com.ng/media/2014/04/promotion-in-marketing.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29400" y="1905000"/>
            <a:ext cx="2286000" cy="1540192"/>
          </a:xfrm>
          <a:prstGeom prst="rect">
            <a:avLst/>
          </a:prstGeom>
          <a:noFill/>
        </p:spPr>
      </p:pic>
      <p:pic>
        <p:nvPicPr>
          <p:cNvPr id="34824" name="Picture 8" descr="http://www.nitcalumni.com/Content/images/offer.png"/>
          <p:cNvPicPr>
            <a:picLocks noChangeAspect="1" noChangeArrowheads="1"/>
          </p:cNvPicPr>
          <p:nvPr/>
        </p:nvPicPr>
        <p:blipFill>
          <a:blip r:embed="rId7" cstate="print"/>
          <a:srcRect/>
          <a:stretch>
            <a:fillRect/>
          </a:stretch>
        </p:blipFill>
        <p:spPr bwMode="auto">
          <a:xfrm>
            <a:off x="6762750" y="3352800"/>
            <a:ext cx="2381250" cy="1581151"/>
          </a:xfrm>
          <a:prstGeom prst="rect">
            <a:avLst/>
          </a:prstGeom>
          <a:noFill/>
        </p:spPr>
      </p:pic>
      <p:sp>
        <p:nvSpPr>
          <p:cNvPr id="11" name="Rectangle 10"/>
          <p:cNvSpPr/>
          <p:nvPr/>
        </p:nvSpPr>
        <p:spPr>
          <a:xfrm>
            <a:off x="1295400" y="5410200"/>
            <a:ext cx="3106941" cy="1015663"/>
          </a:xfrm>
          <a:prstGeom prst="rect">
            <a:avLst/>
          </a:prstGeom>
        </p:spPr>
        <p:txBody>
          <a:bodyPr wrap="none">
            <a:spAutoFit/>
          </a:bodyPr>
          <a:lstStyle/>
          <a:p>
            <a:r>
              <a:rPr lang="en-US" sz="6000" dirty="0" smtClean="0">
                <a:solidFill>
                  <a:schemeClr val="accent1">
                    <a:lumMod val="75000"/>
                  </a:schemeClr>
                </a:solidFill>
                <a:latin typeface="Verdana" pitchFamily="34" charset="0"/>
                <a:ea typeface="Verdana" pitchFamily="34" charset="0"/>
                <a:cs typeface="Verdana" pitchFamily="34" charset="0"/>
              </a:rPr>
              <a:t>400</a:t>
            </a:r>
            <a:r>
              <a:rPr lang="en-US" sz="4000" dirty="0" smtClean="0">
                <a:solidFill>
                  <a:schemeClr val="accent1">
                    <a:lumMod val="75000"/>
                  </a:schemeClr>
                </a:solidFill>
                <a:latin typeface="Verdana" pitchFamily="34" charset="0"/>
                <a:ea typeface="Verdana" pitchFamily="34" charset="0"/>
                <a:cs typeface="Verdana" pitchFamily="34" charset="0"/>
              </a:rPr>
              <a:t> </a:t>
            </a:r>
            <a:r>
              <a:rPr lang="en-US" sz="3000" dirty="0" smtClean="0">
                <a:solidFill>
                  <a:schemeClr val="accent1">
                    <a:lumMod val="75000"/>
                  </a:schemeClr>
                </a:solidFill>
                <a:latin typeface="Verdana" pitchFamily="34" charset="0"/>
                <a:ea typeface="Verdana" pitchFamily="34" charset="0"/>
                <a:cs typeface="Verdana" pitchFamily="34" charset="0"/>
              </a:rPr>
              <a:t>million</a:t>
            </a:r>
            <a:endParaRPr lang="en-GB" sz="3000" dirty="0">
              <a:solidFill>
                <a:schemeClr val="accent1">
                  <a:lumMod val="75000"/>
                </a:schemeClr>
              </a:solidFill>
              <a:latin typeface="Verdana" pitchFamily="34" charset="0"/>
              <a:ea typeface="Verdana" pitchFamily="34" charset="0"/>
              <a:cs typeface="Verdana" pitchFamily="34" charset="0"/>
            </a:endParaRPr>
          </a:p>
        </p:txBody>
      </p:sp>
      <p:sp>
        <p:nvSpPr>
          <p:cNvPr id="12" name="TextBox 11"/>
          <p:cNvSpPr txBox="1"/>
          <p:nvPr/>
        </p:nvSpPr>
        <p:spPr>
          <a:xfrm>
            <a:off x="1981200" y="6151602"/>
            <a:ext cx="3605474" cy="553998"/>
          </a:xfrm>
          <a:prstGeom prst="rect">
            <a:avLst/>
          </a:prstGeom>
          <a:noFill/>
        </p:spPr>
        <p:txBody>
          <a:bodyPr wrap="none" rtlCol="0">
            <a:spAutoFit/>
          </a:bodyPr>
          <a:lstStyle/>
          <a:p>
            <a:r>
              <a:rPr lang="en-US" sz="3000" dirty="0" smtClean="0">
                <a:latin typeface="Verdana" pitchFamily="34" charset="0"/>
                <a:ea typeface="Verdana" pitchFamily="34" charset="0"/>
                <a:cs typeface="Verdana" pitchFamily="34" charset="0"/>
              </a:rPr>
              <a:t>mobile customers</a:t>
            </a:r>
            <a:endParaRPr lang="en-GB" sz="3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152400"/>
            <a:ext cx="7467600" cy="1036638"/>
          </a:xfrm>
        </p:spPr>
        <p:txBody>
          <a:bodyPr>
            <a:noAutofit/>
          </a:bodyPr>
          <a:lstStyle/>
          <a:p>
            <a:r>
              <a:rPr lang="en-US" dirty="0" smtClean="0">
                <a:latin typeface="Verdana" pitchFamily="34" charset="0"/>
                <a:ea typeface="Verdana" pitchFamily="34" charset="0"/>
                <a:cs typeface="Verdana" pitchFamily="34" charset="0"/>
              </a:rPr>
              <a:t>Case 2 : </a:t>
            </a:r>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and Lexus Automotive Case </a:t>
            </a:r>
            <a:r>
              <a:rPr lang="en-US" b="1" dirty="0" smtClean="0">
                <a:latin typeface="Verdana" pitchFamily="34" charset="0"/>
                <a:ea typeface="Verdana" pitchFamily="34" charset="0"/>
                <a:cs typeface="Verdana" pitchFamily="34" charset="0"/>
              </a:rPr>
              <a:t>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dirty="0" smtClean="0"/>
              <a:t> Lexus and Walton Isaacson</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Automotive </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Improve effectiveness and engagement</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b="20145"/>
          <a:stretch>
            <a:fillRect/>
          </a:stretch>
        </p:blipFill>
        <p:spPr bwMode="auto">
          <a:xfrm>
            <a:off x="0" y="685800"/>
            <a:ext cx="8972550" cy="4191000"/>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Heat Map using Google API</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2" cstate="print"/>
          <a:srcRect l="3514" t="10417" b="6250"/>
          <a:stretch>
            <a:fillRect/>
          </a:stretch>
        </p:blipFill>
        <p:spPr bwMode="auto">
          <a:xfrm>
            <a:off x="152400" y="1295400"/>
            <a:ext cx="8686800" cy="42181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685800"/>
            <a:ext cx="8972550" cy="52482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uotation_marks_closing.png"/>
          <p:cNvPicPr>
            <a:picLocks noChangeAspect="1"/>
          </p:cNvPicPr>
          <p:nvPr/>
        </p:nvPicPr>
        <p:blipFill>
          <a:blip r:embed="rId3" cstate="print"/>
          <a:stretch>
            <a:fillRect/>
          </a:stretch>
        </p:blipFill>
        <p:spPr>
          <a:xfrm>
            <a:off x="7772400" y="1905000"/>
            <a:ext cx="838200" cy="551815"/>
          </a:xfrm>
          <a:prstGeom prst="rect">
            <a:avLst/>
          </a:prstGeom>
        </p:spPr>
      </p:pic>
      <p:pic>
        <p:nvPicPr>
          <p:cNvPr id="9" name="Picture 8" descr="gray-quotation-marks-hi.png"/>
          <p:cNvPicPr>
            <a:picLocks noChangeAspect="1"/>
          </p:cNvPicPr>
          <p:nvPr/>
        </p:nvPicPr>
        <p:blipFill>
          <a:blip r:embed="rId4" cstate="print"/>
          <a:stretch>
            <a:fillRect/>
          </a:stretch>
        </p:blipFill>
        <p:spPr>
          <a:xfrm>
            <a:off x="304800" y="914400"/>
            <a:ext cx="891558" cy="586942"/>
          </a:xfrm>
          <a:prstGeom prst="rect">
            <a:avLst/>
          </a:prstGeom>
        </p:spPr>
      </p:pic>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5"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6" name="Rectangle 5"/>
          <p:cNvSpPr/>
          <p:nvPr/>
        </p:nvSpPr>
        <p:spPr>
          <a:xfrm>
            <a:off x="381000" y="1114961"/>
            <a:ext cx="7696200" cy="1323439"/>
          </a:xfrm>
          <a:prstGeom prst="rect">
            <a:avLst/>
          </a:prstGeom>
        </p:spPr>
        <p:txBody>
          <a:bodyPr wrap="square">
            <a:spAutoFit/>
          </a:bodyPr>
          <a:lstStyle/>
          <a:p>
            <a:pPr algn="r"/>
            <a:r>
              <a:rPr lang="en-US" sz="2000" dirty="0" smtClean="0">
                <a:latin typeface="Verdana" pitchFamily="34" charset="0"/>
                <a:ea typeface="Verdana" pitchFamily="34" charset="0"/>
                <a:cs typeface="Verdana" pitchFamily="34" charset="0"/>
              </a:rPr>
              <a:t>If I’m an insurer that wants to accurately price insurance     coverage on a particular house, I need to know, are you 	in an earthquake zone, a flood zone, or are you in an area that is prone to wildfires</a:t>
            </a:r>
            <a:endParaRPr lang="en-GB" sz="2000" dirty="0">
              <a:latin typeface="Verdana" pitchFamily="34" charset="0"/>
              <a:ea typeface="Verdana" pitchFamily="34" charset="0"/>
              <a:cs typeface="Verdana" pitchFamily="34" charset="0"/>
            </a:endParaRPr>
          </a:p>
        </p:txBody>
      </p:sp>
      <p:sp>
        <p:nvSpPr>
          <p:cNvPr id="11" name="Rectangle 10"/>
          <p:cNvSpPr/>
          <p:nvPr/>
        </p:nvSpPr>
        <p:spPr>
          <a:xfrm>
            <a:off x="3429000" y="2438400"/>
            <a:ext cx="4572000" cy="338554"/>
          </a:xfrm>
          <a:prstGeom prst="rect">
            <a:avLst/>
          </a:prstGeom>
        </p:spPr>
        <p:txBody>
          <a:bodyPr>
            <a:spAutoFit/>
          </a:bodyPr>
          <a:lstStyle/>
          <a:p>
            <a:pPr algn="r"/>
            <a:r>
              <a:rPr lang="en-US" sz="1600" dirty="0" smtClean="0"/>
              <a:t>-- Bill </a:t>
            </a:r>
            <a:r>
              <a:rPr lang="en-US" sz="1600" dirty="0" err="1" smtClean="0"/>
              <a:t>Sinn,marketing</a:t>
            </a:r>
            <a:r>
              <a:rPr lang="en-US" sz="1600" dirty="0" smtClean="0"/>
              <a:t> director</a:t>
            </a:r>
            <a:endParaRPr lang="en-GB" sz="1600" dirty="0"/>
          </a:p>
        </p:txBody>
      </p:sp>
      <p:pic>
        <p:nvPicPr>
          <p:cNvPr id="30725" name="Picture 5" descr="http://noadventure.files.wordpress.com/2012/01/heat-map.jpg"/>
          <p:cNvPicPr>
            <a:picLocks noChangeAspect="1" noChangeArrowheads="1"/>
          </p:cNvPicPr>
          <p:nvPr/>
        </p:nvPicPr>
        <p:blipFill>
          <a:blip r:embed="rId6" cstate="print"/>
          <a:srcRect/>
          <a:stretch>
            <a:fillRect/>
          </a:stretch>
        </p:blipFill>
        <p:spPr bwMode="auto">
          <a:xfrm>
            <a:off x="457200" y="2971800"/>
            <a:ext cx="5524500" cy="3333750"/>
          </a:xfrm>
          <a:prstGeom prst="rect">
            <a:avLst/>
          </a:prstGeom>
          <a:noFill/>
        </p:spPr>
      </p:pic>
      <p:pic>
        <p:nvPicPr>
          <p:cNvPr id="13" name="Picture 12"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pic>
        <p:nvPicPr>
          <p:cNvPr id="13" name="Picture 12"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12" name="Diagram 11"/>
          <p:cNvGraphicFramePr/>
          <p:nvPr/>
        </p:nvGraphicFramePr>
        <p:xfrm>
          <a:off x="228600" y="1066800"/>
          <a:ext cx="8534400" cy="525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8610" name="Picture 2" descr="http://www.kinindia.net/wp-content/uploads/2015/10/resulttt.gif"/>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1000" y="762000"/>
            <a:ext cx="2667000" cy="16002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Title 1"/>
          <p:cNvSpPr txBox="1">
            <a:spLocks/>
          </p:cNvSpPr>
          <p:nvPr/>
        </p:nvSpPr>
        <p:spPr>
          <a:xfrm>
            <a:off x="3352800" y="0"/>
            <a:ext cx="74676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rPr>
              <a:t>Banking Services</a:t>
            </a:r>
          </a:p>
        </p:txBody>
      </p:sp>
      <p:pic>
        <p:nvPicPr>
          <p:cNvPr id="7" name="Picture 1"/>
          <p:cNvPicPr>
            <a:picLocks noChangeAspect="1" noChangeArrowheads="1"/>
          </p:cNvPicPr>
          <p:nvPr/>
        </p:nvPicPr>
        <p:blipFill>
          <a:blip r:embed="rId4"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8" name="Rectangle 7"/>
          <p:cNvSpPr/>
          <p:nvPr/>
        </p:nvSpPr>
        <p:spPr>
          <a:xfrm>
            <a:off x="304800" y="4191000"/>
            <a:ext cx="2209800" cy="1754326"/>
          </a:xfrm>
          <a:prstGeom prst="rect">
            <a:avLst/>
          </a:prstGeom>
        </p:spPr>
        <p:txBody>
          <a:bodyPr wrap="square">
            <a:spAutoFit/>
          </a:bodyPr>
          <a:lstStyle/>
          <a:p>
            <a:r>
              <a:rPr lang="en-US" sz="3600" b="1" dirty="0" smtClean="0">
                <a:solidFill>
                  <a:schemeClr val="bg2">
                    <a:lumMod val="50000"/>
                  </a:schemeClr>
                </a:solidFill>
                <a:latin typeface="Verdana" pitchFamily="34" charset="0"/>
                <a:ea typeface="Verdana" pitchFamily="34" charset="0"/>
                <a:cs typeface="Verdana" pitchFamily="34" charset="0"/>
              </a:rPr>
              <a:t>$100</a:t>
            </a:r>
            <a:r>
              <a:rPr lang="en-US" sz="2400" dirty="0" smtClean="0">
                <a:latin typeface="Verdana" pitchFamily="34" charset="0"/>
                <a:ea typeface="Verdana" pitchFamily="34" charset="0"/>
                <a:cs typeface="Verdana" pitchFamily="34" charset="0"/>
              </a:rPr>
              <a:t> </a:t>
            </a:r>
            <a:r>
              <a:rPr lang="en-US" sz="2400" dirty="0" smtClean="0">
                <a:solidFill>
                  <a:srgbClr val="FF0000"/>
                </a:solidFill>
                <a:latin typeface="Verdana" pitchFamily="34" charset="0"/>
                <a:ea typeface="Verdana" pitchFamily="34" charset="0"/>
                <a:cs typeface="Verdana" pitchFamily="34" charset="0"/>
              </a:rPr>
              <a:t>million worth </a:t>
            </a:r>
            <a:r>
              <a:rPr lang="en-US" sz="2400" dirty="0" smtClean="0">
                <a:latin typeface="Verdana" pitchFamily="34" charset="0"/>
                <a:ea typeface="Verdana" pitchFamily="34" charset="0"/>
                <a:cs typeface="Verdana" pitchFamily="34" charset="0"/>
              </a:rPr>
              <a:t>of potential business </a:t>
            </a:r>
            <a:endParaRPr lang="en-GB" sz="2400" dirty="0">
              <a:latin typeface="Verdana" pitchFamily="34" charset="0"/>
              <a:ea typeface="Verdana" pitchFamily="34" charset="0"/>
              <a:cs typeface="Verdana" pitchFamily="34" charset="0"/>
            </a:endParaRPr>
          </a:p>
        </p:txBody>
      </p:sp>
      <p:sp>
        <p:nvSpPr>
          <p:cNvPr id="9" name="TextBox 8"/>
          <p:cNvSpPr txBox="1"/>
          <p:nvPr/>
        </p:nvSpPr>
        <p:spPr>
          <a:xfrm>
            <a:off x="304800" y="1066800"/>
            <a:ext cx="2743200" cy="1938992"/>
          </a:xfrm>
          <a:prstGeom prst="rect">
            <a:avLst/>
          </a:prstGeom>
          <a:noFill/>
        </p:spPr>
        <p:txBody>
          <a:bodyPr wrap="square" rtlCol="0">
            <a:spAutoFit/>
          </a:bodyPr>
          <a:lstStyle/>
          <a:p>
            <a:r>
              <a:rPr lang="en-US" sz="2400" i="1" dirty="0" smtClean="0">
                <a:latin typeface="Verdana" pitchFamily="34" charset="0"/>
                <a:ea typeface="Verdana" pitchFamily="34" charset="0"/>
                <a:cs typeface="Verdana" pitchFamily="34" charset="0"/>
              </a:rPr>
              <a:t>Currently, </a:t>
            </a:r>
          </a:p>
          <a:p>
            <a:endParaRPr lang="en-US" sz="2400" i="1" dirty="0" smtClean="0">
              <a:latin typeface="Verdana" pitchFamily="34" charset="0"/>
              <a:ea typeface="Verdana" pitchFamily="34" charset="0"/>
              <a:cs typeface="Verdana" pitchFamily="34" charset="0"/>
            </a:endParaRPr>
          </a:p>
          <a:p>
            <a:r>
              <a:rPr lang="en-US" sz="3600" b="1" dirty="0" smtClean="0">
                <a:solidFill>
                  <a:schemeClr val="bg2">
                    <a:lumMod val="50000"/>
                  </a:schemeClr>
                </a:solidFill>
                <a:latin typeface="Verdana" pitchFamily="34" charset="0"/>
                <a:ea typeface="Verdana" pitchFamily="34" charset="0"/>
                <a:cs typeface="Verdana" pitchFamily="34" charset="0"/>
              </a:rPr>
              <a:t>$25 </a:t>
            </a:r>
            <a:r>
              <a:rPr lang="en-US" sz="3600" dirty="0" smtClean="0">
                <a:solidFill>
                  <a:srgbClr val="FF0000"/>
                </a:solidFill>
                <a:latin typeface="Verdana" pitchFamily="34" charset="0"/>
                <a:ea typeface="Verdana" pitchFamily="34" charset="0"/>
                <a:cs typeface="Verdana" pitchFamily="34" charset="0"/>
              </a:rPr>
              <a:t>million</a:t>
            </a:r>
            <a:r>
              <a:rPr lang="en-US" sz="2400" dirty="0" smtClean="0">
                <a:solidFill>
                  <a:srgbClr val="FF0000"/>
                </a:solidFill>
                <a:latin typeface="Verdana" pitchFamily="34" charset="0"/>
                <a:ea typeface="Verdana" pitchFamily="34" charset="0"/>
                <a:cs typeface="Verdana" pitchFamily="34" charset="0"/>
              </a:rPr>
              <a:t>.</a:t>
            </a:r>
            <a:endParaRPr lang="en-GB" sz="2400" dirty="0">
              <a:solidFill>
                <a:srgbClr val="FF0000"/>
              </a:solidFill>
              <a:latin typeface="Verdana" pitchFamily="34" charset="0"/>
              <a:ea typeface="Verdana" pitchFamily="34" charset="0"/>
              <a:cs typeface="Verdana" pitchFamily="34" charset="0"/>
            </a:endParaRPr>
          </a:p>
        </p:txBody>
      </p:sp>
      <p:sp>
        <p:nvSpPr>
          <p:cNvPr id="10" name="Down Arrow 9"/>
          <p:cNvSpPr/>
          <p:nvPr/>
        </p:nvSpPr>
        <p:spPr>
          <a:xfrm>
            <a:off x="762000" y="3048000"/>
            <a:ext cx="6858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676" name="Picture 4" descr="http://thumbs.dreamstime.com/z/magnifying-glass-over-napoli-italy-map-4787016.jpg"/>
          <p:cNvPicPr>
            <a:picLocks noChangeAspect="1" noChangeArrowheads="1"/>
          </p:cNvPicPr>
          <p:nvPr/>
        </p:nvPicPr>
        <p:blipFill>
          <a:blip r:embed="rId5" cstate="print"/>
          <a:srcRect b="9677"/>
          <a:stretch>
            <a:fillRect/>
          </a:stretch>
        </p:blipFill>
        <p:spPr bwMode="auto">
          <a:xfrm>
            <a:off x="3200400" y="990600"/>
            <a:ext cx="5527902" cy="381000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a:spLocks noGrp="1"/>
          </p:cNvSpPr>
          <p:nvPr>
            <p:ph type="title"/>
          </p:nvPr>
        </p:nvSpPr>
        <p:spPr>
          <a:xfrm>
            <a:off x="457200" y="274638"/>
            <a:ext cx="7467600" cy="715962"/>
          </a:xfrm>
        </p:spPr>
        <p:txBody>
          <a:bodyPr/>
          <a:lstStyle/>
          <a:p>
            <a:r>
              <a:rPr lang="en-US" dirty="0" smtClean="0"/>
              <a:t>Solution</a:t>
            </a:r>
            <a:endParaRPr lang="en-GB" dirty="0"/>
          </a:p>
        </p:txBody>
      </p:sp>
      <p:pic>
        <p:nvPicPr>
          <p:cNvPr id="146434" name="Picture 2" descr="http://gadellnet.com/images/SearchIco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533400"/>
            <a:ext cx="3333750" cy="3314700"/>
          </a:xfrm>
          <a:prstGeom prst="rect">
            <a:avLst/>
          </a:prstGeom>
          <a:noFill/>
        </p:spPr>
      </p:pic>
      <p:sp>
        <p:nvSpPr>
          <p:cNvPr id="11" name="Content Placeholder 2"/>
          <p:cNvSpPr>
            <a:spLocks noGrp="1"/>
          </p:cNvSpPr>
          <p:nvPr>
            <p:ph sz="quarter" idx="1"/>
          </p:nvPr>
        </p:nvSpPr>
        <p:spPr>
          <a:xfrm>
            <a:off x="3276600" y="381000"/>
            <a:ext cx="7467600" cy="4873752"/>
          </a:xfrm>
        </p:spPr>
        <p:txBody>
          <a:bodyPr>
            <a:noAutofit/>
          </a:bodyPr>
          <a:lstStyle/>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Local Leadership</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Product Mix</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Demographic</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Income</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Competitive positions </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Reassess the targets</a:t>
            </a:r>
            <a:endParaRPr lang="en-US" dirty="0" smtClean="0">
              <a:latin typeface="Verdana" pitchFamily="34" charset="0"/>
              <a:ea typeface="Verdana" pitchFamily="34" charset="0"/>
              <a:cs typeface="Verdana" pitchFamily="34" charset="0"/>
            </a:endParaRPr>
          </a:p>
          <a:p>
            <a:pPr>
              <a:lnSpc>
                <a:spcPct val="150000"/>
              </a:lnSpc>
            </a:pPr>
            <a:endParaRPr lang="en-US" dirty="0" smtClean="0">
              <a:latin typeface="Verdana" pitchFamily="34" charset="0"/>
              <a:ea typeface="Verdana" pitchFamily="34" charset="0"/>
              <a:cs typeface="Verdana" pitchFamily="34" charset="0"/>
            </a:endParaRPr>
          </a:p>
          <a:p>
            <a:pPr>
              <a:lnSpc>
                <a:spcPct val="150000"/>
              </a:lnSpc>
            </a:pPr>
            <a:r>
              <a:rPr lang="en-US" dirty="0" smtClean="0">
                <a:latin typeface="Verdana" pitchFamily="34" charset="0"/>
                <a:ea typeface="Verdana" pitchFamily="34" charset="0"/>
                <a:cs typeface="Verdana" pitchFamily="34" charset="0"/>
              </a:rPr>
              <a:t>Detect Fraud</a:t>
            </a:r>
          </a:p>
          <a:p>
            <a:pPr>
              <a:lnSpc>
                <a:spcPct val="150000"/>
              </a:lnSpc>
            </a:pPr>
            <a:r>
              <a:rPr lang="en-US" dirty="0" smtClean="0">
                <a:latin typeface="Verdana" pitchFamily="34" charset="0"/>
                <a:ea typeface="Verdana" pitchFamily="34" charset="0"/>
                <a:cs typeface="Verdana" pitchFamily="34" charset="0"/>
              </a:rPr>
              <a:t>Anomaly Credit card usage</a:t>
            </a:r>
          </a:p>
          <a:p>
            <a:pPr>
              <a:lnSpc>
                <a:spcPct val="150000"/>
              </a:lnSpc>
            </a:pPr>
            <a:r>
              <a:rPr lang="en-US" dirty="0" smtClean="0">
                <a:latin typeface="Verdana" pitchFamily="34" charset="0"/>
                <a:ea typeface="Verdana" pitchFamily="34" charset="0"/>
                <a:cs typeface="Verdana" pitchFamily="34" charset="0"/>
              </a:rPr>
              <a:t>Sending Offers</a:t>
            </a:r>
          </a:p>
        </p:txBody>
      </p:sp>
      <p:sp>
        <p:nvSpPr>
          <p:cNvPr id="12" name="TextBox 11"/>
          <p:cNvSpPr txBox="1"/>
          <p:nvPr/>
        </p:nvSpPr>
        <p:spPr>
          <a:xfrm>
            <a:off x="533400" y="3733800"/>
            <a:ext cx="2362200" cy="769441"/>
          </a:xfrm>
          <a:prstGeom prst="rect">
            <a:avLst/>
          </a:prstGeom>
          <a:noFill/>
        </p:spPr>
        <p:txBody>
          <a:bodyPr wrap="square" rtlCol="0">
            <a:spAutoFit/>
          </a:bodyPr>
          <a:lstStyle/>
          <a:p>
            <a:r>
              <a:rPr lang="en-US" sz="4400" b="1" i="1" dirty="0" smtClean="0">
                <a:latin typeface="Brush Script MT" pitchFamily="66" charset="0"/>
                <a:ea typeface="Verdana" pitchFamily="34" charset="0"/>
                <a:cs typeface="Verdana" pitchFamily="34" charset="0"/>
              </a:rPr>
              <a:t>Manager</a:t>
            </a:r>
            <a:endParaRPr lang="en-GB" sz="4400" b="1" i="1" dirty="0">
              <a:latin typeface="Brush Script MT" pitchFamily="66"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Potential Future Direction</a:t>
            </a: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438400" y="228600"/>
            <a:ext cx="7467600" cy="685800"/>
          </a:xfrm>
        </p:spPr>
        <p:txBody>
          <a:bodyPr/>
          <a:lstStyle/>
          <a:p>
            <a:pPr eaLnBrk="1" hangingPunct="1"/>
            <a:r>
              <a:rPr lang="en-US" b="1" dirty="0" smtClean="0">
                <a:latin typeface="Verdana" pitchFamily="34" charset="0"/>
                <a:ea typeface="Verdana" pitchFamily="34" charset="0"/>
                <a:cs typeface="Verdana" pitchFamily="34" charset="0"/>
              </a:rPr>
              <a:t>Government - Politics</a:t>
            </a:r>
            <a:endParaRPr lang="en-GB" b="1" dirty="0" smtClean="0">
              <a:latin typeface="Verdana" pitchFamily="34" charset="0"/>
              <a:ea typeface="Verdana" pitchFamily="34" charset="0"/>
              <a:cs typeface="Verdana" pitchFamily="34" charset="0"/>
            </a:endParaRPr>
          </a:p>
        </p:txBody>
      </p:sp>
      <p:sp>
        <p:nvSpPr>
          <p:cNvPr id="11267" name="Content Placeholder 2"/>
          <p:cNvSpPr>
            <a:spLocks noGrp="1"/>
          </p:cNvSpPr>
          <p:nvPr>
            <p:ph sz="quarter" idx="1"/>
          </p:nvPr>
        </p:nvSpPr>
        <p:spPr/>
        <p:txBody>
          <a:bodyPr/>
          <a:lstStyle/>
          <a:p>
            <a:pPr eaLnBrk="1" hangingPunct="1"/>
            <a:r>
              <a:rPr lang="en-US" dirty="0" smtClean="0"/>
              <a:t>Criminal activities and security protection</a:t>
            </a:r>
          </a:p>
          <a:p>
            <a:pPr eaLnBrk="1" hangingPunct="1"/>
            <a:r>
              <a:rPr lang="en-US" dirty="0" smtClean="0"/>
              <a:t>Using location-based report to predict political events</a:t>
            </a:r>
            <a:endParaRPr lang="en-GB" dirty="0" smtClean="0"/>
          </a:p>
        </p:txBody>
      </p:sp>
      <p:pic>
        <p:nvPicPr>
          <p:cNvPr id="11268" name="Picture 2"/>
          <p:cNvPicPr>
            <a:picLocks noChangeAspect="1" noChangeArrowheads="1"/>
          </p:cNvPicPr>
          <p:nvPr/>
        </p:nvPicPr>
        <p:blipFill>
          <a:blip r:embed="rId3" cstate="print"/>
          <a:srcRect/>
          <a:stretch>
            <a:fillRect/>
          </a:stretch>
        </p:blipFill>
        <p:spPr bwMode="auto">
          <a:xfrm>
            <a:off x="838200" y="3124200"/>
            <a:ext cx="6248400" cy="2618278"/>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7650" name="Picture 2" descr="https://s3.amazonaws.com/kinlane-productions/bw-icons/bw-government.jpg"/>
          <p:cNvPicPr>
            <a:picLocks noChangeAspect="1" noChangeArrowheads="1"/>
          </p:cNvPicPr>
          <p:nvPr/>
        </p:nvPicPr>
        <p:blipFill>
          <a:blip r:embed="rId5" cstate="print">
            <a:duotone>
              <a:schemeClr val="accent1">
                <a:shade val="45000"/>
                <a:satMod val="135000"/>
              </a:schemeClr>
              <a:prstClr val="white"/>
            </a:duotone>
            <a:lum/>
          </a:blip>
          <a:stretch>
            <a:fillRect/>
          </a:stretch>
        </p:blipFill>
        <p:spPr bwMode="auto">
          <a:xfrm>
            <a:off x="304800" y="0"/>
            <a:ext cx="1580912" cy="152400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brand.iu.edu/img/signatures/indiana-university/indiana-university"/>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3200400" cy="1066800"/>
          </a:xfrm>
          <a:prstGeom prst="rect">
            <a:avLst/>
          </a:prstGeom>
          <a:noFill/>
        </p:spPr>
      </p:pic>
      <p:sp>
        <p:nvSpPr>
          <p:cNvPr id="5" name="TextBox 4"/>
          <p:cNvSpPr txBox="1"/>
          <p:nvPr/>
        </p:nvSpPr>
        <p:spPr>
          <a:xfrm>
            <a:off x="3581400" y="0"/>
            <a:ext cx="4876800" cy="1477328"/>
          </a:xfrm>
          <a:prstGeom prst="rect">
            <a:avLst/>
          </a:prstGeom>
          <a:noFill/>
        </p:spPr>
        <p:txBody>
          <a:bodyPr wrap="square" rtlCol="0">
            <a:spAutoFit/>
          </a:bodyPr>
          <a:lstStyle/>
          <a:p>
            <a:r>
              <a:rPr lang="en-US" sz="3000" b="1" cap="small" dirty="0" smtClean="0">
                <a:solidFill>
                  <a:schemeClr val="tx2"/>
                </a:solidFill>
                <a:latin typeface="Verdana" pitchFamily="34" charset="0"/>
                <a:ea typeface="Verdana" pitchFamily="34" charset="0"/>
                <a:cs typeface="Verdana" pitchFamily="34" charset="0"/>
              </a:rPr>
              <a:t>Center for Complex Networks and Systems Research</a:t>
            </a:r>
            <a:endParaRPr lang="en-GB" sz="3000" b="1" cap="small" dirty="0" smtClean="0">
              <a:solidFill>
                <a:schemeClr val="tx2"/>
              </a:solidFill>
              <a:latin typeface="Verdana" pitchFamily="34" charset="0"/>
              <a:ea typeface="Verdana" pitchFamily="34" charset="0"/>
              <a:cs typeface="Verdana" pitchFamily="34" charset="0"/>
            </a:endParaRPr>
          </a:p>
        </p:txBody>
      </p:sp>
      <p:pic>
        <p:nvPicPr>
          <p:cNvPr id="71684" name="Picture 4" descr="This network visualization shows a criminal network in Italy based on a case study using unique cell phones and phone calls. IU Bloomington"/>
          <p:cNvPicPr>
            <a:picLocks noChangeAspect="1" noChangeArrowheads="1"/>
          </p:cNvPicPr>
          <p:nvPr/>
        </p:nvPicPr>
        <p:blipFill>
          <a:blip r:embed="rId4" cstate="print"/>
          <a:srcRect/>
          <a:stretch>
            <a:fillRect/>
          </a:stretch>
        </p:blipFill>
        <p:spPr bwMode="auto">
          <a:xfrm>
            <a:off x="228600" y="1524000"/>
            <a:ext cx="6168569" cy="3886200"/>
          </a:xfrm>
          <a:prstGeom prst="rect">
            <a:avLst/>
          </a:prstGeom>
          <a:noFill/>
        </p:spPr>
      </p:pic>
      <p:sp>
        <p:nvSpPr>
          <p:cNvPr id="7" name="TextBox 6"/>
          <p:cNvSpPr txBox="1"/>
          <p:nvPr/>
        </p:nvSpPr>
        <p:spPr>
          <a:xfrm>
            <a:off x="6400800" y="1676400"/>
            <a:ext cx="2209800" cy="3785652"/>
          </a:xfrm>
          <a:prstGeom prst="rect">
            <a:avLst/>
          </a:prstGeom>
          <a:noFill/>
        </p:spPr>
        <p:txBody>
          <a:bodyPr wrap="square" rtlCol="0">
            <a:spAutoFit/>
          </a:bodyPr>
          <a:lstStyle/>
          <a:p>
            <a:r>
              <a:rPr lang="en-US" sz="2000" dirty="0" smtClean="0">
                <a:latin typeface="Verdana" pitchFamily="34" charset="0"/>
                <a:ea typeface="Verdana" pitchFamily="34" charset="0"/>
                <a:cs typeface="Verdana" pitchFamily="34" charset="0"/>
              </a:rPr>
              <a:t>This network visualization shows a </a:t>
            </a:r>
            <a:r>
              <a:rPr lang="en-US" sz="2000" b="1" dirty="0" smtClean="0">
                <a:solidFill>
                  <a:schemeClr val="accent1">
                    <a:lumMod val="75000"/>
                  </a:schemeClr>
                </a:solidFill>
                <a:latin typeface="Verdana" pitchFamily="34" charset="0"/>
                <a:ea typeface="Verdana" pitchFamily="34" charset="0"/>
                <a:cs typeface="Verdana" pitchFamily="34" charset="0"/>
              </a:rPr>
              <a:t>criminal network </a:t>
            </a:r>
            <a:r>
              <a:rPr lang="en-US" sz="2000" dirty="0" smtClean="0">
                <a:latin typeface="Verdana" pitchFamily="34" charset="0"/>
                <a:ea typeface="Verdana" pitchFamily="34" charset="0"/>
                <a:cs typeface="Verdana" pitchFamily="34" charset="0"/>
              </a:rPr>
              <a:t>in Italy based on a case study using</a:t>
            </a:r>
            <a:r>
              <a:rPr lang="en-US" sz="2000" b="1" dirty="0" smtClean="0">
                <a:solidFill>
                  <a:schemeClr val="accent1">
                    <a:lumMod val="75000"/>
                  </a:schemeClr>
                </a:solidFill>
                <a:latin typeface="Verdana" pitchFamily="34" charset="0"/>
                <a:ea typeface="Verdana" pitchFamily="34" charset="0"/>
                <a:cs typeface="Verdana" pitchFamily="34" charset="0"/>
              </a:rPr>
              <a:t> unique cell phones</a:t>
            </a:r>
            <a:r>
              <a:rPr lang="en-US" sz="2000" dirty="0" smtClean="0">
                <a:latin typeface="Verdana" pitchFamily="34" charset="0"/>
                <a:ea typeface="Verdana" pitchFamily="34" charset="0"/>
                <a:cs typeface="Verdana" pitchFamily="34" charset="0"/>
              </a:rPr>
              <a:t> and </a:t>
            </a:r>
            <a:r>
              <a:rPr lang="en-US" sz="2000" b="1" dirty="0" smtClean="0">
                <a:solidFill>
                  <a:schemeClr val="accent1">
                    <a:lumMod val="75000"/>
                  </a:schemeClr>
                </a:solidFill>
                <a:latin typeface="Verdana" pitchFamily="34" charset="0"/>
                <a:ea typeface="Verdana" pitchFamily="34" charset="0"/>
                <a:cs typeface="Verdana" pitchFamily="34" charset="0"/>
              </a:rPr>
              <a:t>phone calls</a:t>
            </a:r>
            <a:r>
              <a:rPr lang="en-US" sz="2000" dirty="0" smtClean="0">
                <a:latin typeface="Verdana" pitchFamily="34" charset="0"/>
                <a:ea typeface="Verdana" pitchFamily="34" charset="0"/>
                <a:cs typeface="Verdana" pitchFamily="34" charset="0"/>
              </a:rPr>
              <a:t>. </a:t>
            </a:r>
            <a:br>
              <a:rPr lang="en-US" sz="2000" dirty="0" smtClean="0">
                <a:latin typeface="Verdana" pitchFamily="34" charset="0"/>
                <a:ea typeface="Verdana" pitchFamily="34" charset="0"/>
                <a:cs typeface="Verdana" pitchFamily="34" charset="0"/>
              </a:rPr>
            </a:b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Using D3.JS</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2" cstate="print"/>
          <a:srcRect l="3514" t="10417" b="6250"/>
          <a:stretch>
            <a:fillRect/>
          </a:stretch>
        </p:blipFill>
        <p:spPr bwMode="auto">
          <a:xfrm>
            <a:off x="152400" y="1295400"/>
            <a:ext cx="8686800" cy="4218173"/>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9375" b="6250"/>
          <a:stretch>
            <a:fillRect/>
          </a:stretch>
        </p:blipFill>
        <p:spPr bwMode="auto">
          <a:xfrm>
            <a:off x="228600" y="1371600"/>
            <a:ext cx="8686800" cy="412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Reference:</a:t>
            </a:r>
            <a:endParaRPr lang="en-GB" dirty="0" smtClean="0"/>
          </a:p>
        </p:txBody>
      </p:sp>
      <p:sp>
        <p:nvSpPr>
          <p:cNvPr id="24579" name="Content Placeholder 2"/>
          <p:cNvSpPr>
            <a:spLocks noGrp="1"/>
          </p:cNvSpPr>
          <p:nvPr>
            <p:ph sz="quarter" idx="1"/>
          </p:nvPr>
        </p:nvSpPr>
        <p:spPr/>
        <p:txBody>
          <a:bodyPr>
            <a:normAutofit/>
          </a:bodyPr>
          <a:lstStyle/>
          <a:p>
            <a:pPr eaLnBrk="1" hangingPunct="1"/>
            <a:r>
              <a:rPr lang="en-US" sz="1400" dirty="0" smtClean="0">
                <a:latin typeface="Verdana" pitchFamily="34" charset="0"/>
                <a:ea typeface="Verdana" pitchFamily="34" charset="0"/>
                <a:cs typeface="Verdana" pitchFamily="34" charset="0"/>
              </a:rPr>
              <a:t>Big Data Working Group: Big Data Analytics for Security Intelligence. (Sep 2013) - Cloud Security Alliance</a:t>
            </a:r>
          </a:p>
          <a:p>
            <a:pPr eaLnBrk="1" hangingPunct="1"/>
            <a:r>
              <a:rPr lang="en-US" sz="1400" dirty="0" smtClean="0">
                <a:latin typeface="Verdana" pitchFamily="34" charset="0"/>
                <a:ea typeface="Verdana" pitchFamily="34" charset="0"/>
                <a:cs typeface="Verdana" pitchFamily="34" charset="0"/>
              </a:rPr>
              <a:t>Big Data and Advanced Analytics in Telecom: A multi-billion-dollar revenue Opportunity. (Dec 2013) - Heavy Reading</a:t>
            </a:r>
          </a:p>
          <a:p>
            <a:pPr eaLnBrk="1" hangingPunct="1"/>
            <a:r>
              <a:rPr lang="en-GB" sz="1400" dirty="0" smtClean="0">
                <a:latin typeface="Verdana" pitchFamily="34" charset="0"/>
                <a:ea typeface="Verdana" pitchFamily="34" charset="0"/>
                <a:cs typeface="Verdana" pitchFamily="34" charset="0"/>
                <a:hlinkClick r:id="rId2"/>
              </a:rPr>
              <a:t>https://www.pitneybowes.com/pr/articles/how-location-intelligence-is-reshaping-three-different-industries.html</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3"/>
              </a:rPr>
              <a:t>http://www.rcrwireless.com/20141014/big-data-analytics/telco-case-study-vodafone-argyle-data-tag6</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4"/>
              </a:rPr>
              <a:t>https://www.kit.nl/biomedical-research/kit-news/big-data-location-based-applications/</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5"/>
              </a:rPr>
              <a:t>http://www.informationweek.com/big-data/big-data-analytics/cisco-brings-location-based-big-data-to-shopping/d/d-id/1107407</a:t>
            </a:r>
            <a:r>
              <a:rPr lang="en-GB" sz="1400" dirty="0" smtClean="0">
                <a:latin typeface="Verdana" pitchFamily="34" charset="0"/>
                <a:ea typeface="Verdana" pitchFamily="34" charset="0"/>
                <a:cs typeface="Verdana" pitchFamily="34" charset="0"/>
              </a:rPr>
              <a:t>?</a:t>
            </a:r>
          </a:p>
          <a:p>
            <a:pPr eaLnBrk="1" hangingPunct="1"/>
            <a:r>
              <a:rPr lang="en-GB" sz="1400" dirty="0" smtClean="0">
                <a:latin typeface="Verdana" pitchFamily="34" charset="0"/>
                <a:ea typeface="Verdana" pitchFamily="34" charset="0"/>
                <a:cs typeface="Verdana" pitchFamily="34" charset="0"/>
              </a:rPr>
              <a:t>Case 1: </a:t>
            </a:r>
            <a:r>
              <a:rPr lang="en-GB" sz="1400" dirty="0" smtClean="0">
                <a:latin typeface="Verdana" pitchFamily="34" charset="0"/>
                <a:ea typeface="Verdana" pitchFamily="34" charset="0"/>
                <a:cs typeface="Verdana" pitchFamily="34" charset="0"/>
                <a:hlinkClick r:id="rId6"/>
              </a:rPr>
              <a:t>http://dynamicinsights.telefonica.com/wp-content/uploads/2015/04/O2-Retail-Smart-Steps-Case-Study.pdf</a:t>
            </a:r>
            <a:endParaRPr lang="en-GB"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Case 2: </a:t>
            </a:r>
            <a:r>
              <a:rPr lang="en-GB" sz="1400" dirty="0" smtClean="0"/>
              <a:t>Smart Steps increase </a:t>
            </a:r>
            <a:r>
              <a:rPr lang="en-GB" sz="1400" dirty="0" err="1" smtClean="0"/>
              <a:t>Morrisons</a:t>
            </a:r>
            <a:r>
              <a:rPr lang="en-GB" sz="1400" dirty="0" smtClean="0"/>
              <a:t> new and return customers by 150</a:t>
            </a:r>
            <a:r>
              <a:rPr lang="en-GB" sz="1400" dirty="0" smtClean="0"/>
              <a:t>%</a:t>
            </a:r>
          </a:p>
          <a:p>
            <a:r>
              <a:rPr lang="en-US" sz="1400" dirty="0" err="1" smtClean="0"/>
              <a:t>Amobee</a:t>
            </a:r>
            <a:r>
              <a:rPr lang="en-US" sz="1400" dirty="0" smtClean="0"/>
              <a:t> Case: </a:t>
            </a:r>
            <a:r>
              <a:rPr lang="en-US" sz="1400" dirty="0" smtClean="0">
                <a:hlinkClick r:id="rId7"/>
              </a:rPr>
              <a:t>http://amobee.com/lexus-automotive-case-study</a:t>
            </a:r>
            <a:r>
              <a:rPr lang="en-US" sz="1400" dirty="0" smtClean="0">
                <a:hlinkClick r:id="rId7"/>
              </a:rPr>
              <a:t>/</a:t>
            </a:r>
            <a:endParaRPr lang="en-US" sz="1400" dirty="0" smtClean="0"/>
          </a:p>
          <a:p>
            <a:endParaRPr lang="en-GB" sz="1400" dirty="0" smtClean="0"/>
          </a:p>
          <a:p>
            <a:endParaRPr lang="en-GB" sz="14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GB" dirty="0"/>
          </a:p>
        </p:txBody>
      </p:sp>
      <p:sp>
        <p:nvSpPr>
          <p:cNvPr id="3" name="Content Placeholder 2"/>
          <p:cNvSpPr>
            <a:spLocks noGrp="1"/>
          </p:cNvSpPr>
          <p:nvPr>
            <p:ph sz="quarter" idx="1"/>
          </p:nvPr>
        </p:nvSpPr>
        <p:spPr/>
        <p:txBody>
          <a:bodyPr>
            <a:normAutofit/>
          </a:bodyPr>
          <a:lstStyle/>
          <a:p>
            <a:r>
              <a:rPr lang="en-US" sz="1400" b="1" dirty="0" smtClean="0">
                <a:latin typeface="Verdana" pitchFamily="34" charset="0"/>
                <a:ea typeface="Verdana" pitchFamily="34" charset="0"/>
                <a:cs typeface="Verdana" pitchFamily="34" charset="0"/>
              </a:rPr>
              <a:t>Complex Criminal Networks Detected with Mobile Phone Data. </a:t>
            </a:r>
            <a:r>
              <a:rPr lang="en-US" sz="1400" b="1" dirty="0" smtClean="0">
                <a:latin typeface="Verdana" pitchFamily="34" charset="0"/>
                <a:ea typeface="Verdana" pitchFamily="34" charset="0"/>
                <a:cs typeface="Verdana" pitchFamily="34" charset="0"/>
                <a:hlinkClick r:id="rId2"/>
              </a:rPr>
              <a:t>http://www.forensicmag.com/news/2014/04/complex-criminal-networks-detected-mobile-phone-data</a:t>
            </a:r>
            <a:endParaRPr lang="en-US" sz="1400" b="1" dirty="0" smtClean="0">
              <a:latin typeface="Verdana" pitchFamily="34" charset="0"/>
              <a:ea typeface="Verdana" pitchFamily="34" charset="0"/>
              <a:cs typeface="Verdana" pitchFamily="34" charset="0"/>
            </a:endParaRPr>
          </a:p>
          <a:p>
            <a:r>
              <a:rPr lang="en-US" sz="1400" dirty="0" smtClean="0"/>
              <a:t>Case studies for traffic solutions Modern concepts and technologies help improve efficiency. </a:t>
            </a:r>
            <a:r>
              <a:rPr lang="en-US" sz="1400" dirty="0" smtClean="0">
                <a:hlinkClick r:id="rId3"/>
              </a:rPr>
              <a:t>http://www.mobility.siemens.com/mobility/global/sitecollectiondocuments/en/road-solutions/urban/case-studies-for-traffic-solutions-en.pdf</a:t>
            </a:r>
            <a:r>
              <a:rPr lang="en-US" sz="1400" dirty="0" smtClean="0"/>
              <a:t> </a:t>
            </a:r>
            <a:endParaRPr lang="en-US" sz="1400" b="1" dirty="0" smtClean="0">
              <a:latin typeface="Verdana" pitchFamily="34" charset="0"/>
              <a:ea typeface="Verdana" pitchFamily="34" charset="0"/>
              <a:cs typeface="Verdana" pitchFamily="34" charset="0"/>
            </a:endParaRPr>
          </a:p>
          <a:p>
            <a:r>
              <a:rPr lang="en-US" sz="1400" dirty="0" smtClean="0"/>
              <a:t>Making Money Through API exposure. </a:t>
            </a:r>
            <a:r>
              <a:rPr lang="en-US" sz="1400" dirty="0" smtClean="0">
                <a:hlinkClick r:id="rId4"/>
              </a:rPr>
              <a:t>http://www.oracle.com/us/industries/communications/comm-making-money-wp-1696335.pdf</a:t>
            </a:r>
            <a:endParaRPr lang="en-US" sz="1400" dirty="0" smtClean="0"/>
          </a:p>
          <a:p>
            <a:r>
              <a:rPr lang="en-US" sz="1400" dirty="0" smtClean="0"/>
              <a:t>Processing </a:t>
            </a:r>
            <a:r>
              <a:rPr lang="en-US" sz="1400" dirty="0" err="1" smtClean="0"/>
              <a:t>Subscribers’s</a:t>
            </a:r>
            <a:r>
              <a:rPr lang="en-US" sz="1400" dirty="0" smtClean="0"/>
              <a:t> Personal, Identification, Traffic and Location Data</a:t>
            </a:r>
          </a:p>
          <a:p>
            <a:pPr>
              <a:buNone/>
            </a:pPr>
            <a:r>
              <a:rPr lang="en-US" sz="1400" dirty="0" smtClean="0"/>
              <a:t>	</a:t>
            </a:r>
            <a:r>
              <a:rPr lang="en-GB" sz="1400" dirty="0" smtClean="0">
                <a:hlinkClick r:id="rId5"/>
              </a:rPr>
              <a:t>https://www.t-mobile.cz/dcpublic/VPST-Podminky_zpracovani_OU_EN.pdf</a:t>
            </a:r>
            <a:endParaRPr lang="en-GB" sz="1400" dirty="0" smtClean="0"/>
          </a:p>
          <a:p>
            <a:r>
              <a:rPr lang="en-US" sz="1400" dirty="0" smtClean="0"/>
              <a:t>Making the right call </a:t>
            </a:r>
          </a:p>
          <a:p>
            <a:pPr>
              <a:buNone/>
            </a:pPr>
            <a:r>
              <a:rPr lang="en-US" sz="1400" dirty="0" smtClean="0">
                <a:hlinkClick r:id="rId6"/>
              </a:rPr>
              <a:t>	</a:t>
            </a:r>
            <a:r>
              <a:rPr lang="en-GB" sz="1400" dirty="0" smtClean="0">
                <a:hlinkClick r:id="rId6"/>
              </a:rPr>
              <a:t>http://www2.deloitte.com/us/en/pages/technology-media-and-telecommunications/articles/real-time-customer-insight-foresight-with-analytics-making-the-right-call-case-study.html</a:t>
            </a:r>
            <a:endParaRPr lang="en-GB" sz="1400" dirty="0" smtClean="0">
              <a:hlinkClick r:id="rId5"/>
            </a:endParaRPr>
          </a:p>
          <a:p>
            <a:r>
              <a:rPr lang="en-US" sz="1400" dirty="0" smtClean="0"/>
              <a:t>52 Million cars – and zero congestion </a:t>
            </a:r>
          </a:p>
          <a:p>
            <a:pPr>
              <a:buNone/>
            </a:pPr>
            <a:r>
              <a:rPr lang="en-US" sz="1400" dirty="0" smtClean="0">
                <a:hlinkClick r:id="rId7"/>
              </a:rPr>
              <a:t>	http://www.t-systems.com/news-media/big-data-in-traffic-52-million-cars-and-zero-congestion/1011696</a:t>
            </a:r>
            <a:endParaRPr lang="en-US" sz="1400" dirty="0" smtClean="0"/>
          </a:p>
          <a:p>
            <a:pPr>
              <a:buNone/>
            </a:pPr>
            <a:endParaRPr lang="en-US" sz="1400" dirty="0" smtClean="0"/>
          </a:p>
          <a:p>
            <a:pPr>
              <a:buNone/>
            </a:pPr>
            <a:endParaRPr lang="en-GB" sz="14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Verizon API Architecture</a:t>
            </a:r>
            <a:endParaRPr lang="en-GB" dirty="0"/>
          </a:p>
        </p:txBody>
      </p:sp>
      <p:pic>
        <p:nvPicPr>
          <p:cNvPr id="91138" name="Picture 2"/>
          <p:cNvPicPr>
            <a:picLocks noChangeAspect="1" noChangeArrowheads="1"/>
          </p:cNvPicPr>
          <p:nvPr/>
        </p:nvPicPr>
        <p:blipFill>
          <a:blip r:embed="rId2" cstate="print"/>
          <a:srcRect/>
          <a:stretch>
            <a:fillRect/>
          </a:stretch>
        </p:blipFill>
        <p:spPr bwMode="auto">
          <a:xfrm>
            <a:off x="533400" y="1447800"/>
            <a:ext cx="7391400" cy="50205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cstate="print"/>
          <a:srcRect l="5997" t="5333" r="4047" b="10667"/>
          <a:stretch>
            <a:fillRect/>
          </a:stretch>
        </p:blipFill>
        <p:spPr bwMode="auto">
          <a:xfrm>
            <a:off x="0" y="1219200"/>
            <a:ext cx="9144000" cy="4800600"/>
          </a:xfrm>
          <a:prstGeom prst="rect">
            <a:avLst/>
          </a:prstGeom>
          <a:noFill/>
          <a:ln w="9525">
            <a:noFill/>
            <a:miter lim="800000"/>
            <a:headEnd/>
            <a:tailEnd/>
          </a:ln>
        </p:spPr>
      </p:pic>
      <p:sp>
        <p:nvSpPr>
          <p:cNvPr id="5" name="Title 1"/>
          <p:cNvSpPr txBox="1">
            <a:spLocks/>
          </p:cNvSpPr>
          <p:nvPr/>
        </p:nvSpPr>
        <p:spPr>
          <a:xfrm>
            <a:off x="457200" y="274638"/>
            <a:ext cx="7467600" cy="715962"/>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000" cap="small" dirty="0" smtClean="0">
                <a:solidFill>
                  <a:schemeClr val="tx2"/>
                </a:solidFill>
                <a:latin typeface="+mj-lt"/>
                <a:ea typeface="+mj-ea"/>
                <a:cs typeface="+mj-cs"/>
              </a:rPr>
              <a:t>Finally</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normAutofit/>
          </a:bodyPr>
          <a:lstStyle/>
          <a:p>
            <a:pPr eaLnBrk="1" hangingPunct="1"/>
            <a:r>
              <a:rPr lang="en-GB" dirty="0" smtClean="0">
                <a:solidFill>
                  <a:srgbClr val="800000"/>
                </a:solidFill>
                <a:latin typeface="Verdana" pitchFamily="34" charset="0"/>
                <a:ea typeface="Verdana" pitchFamily="34" charset="0"/>
                <a:cs typeface="Verdana" pitchFamily="34" charset="0"/>
              </a:rPr>
              <a:t>Benefits of</a:t>
            </a:r>
            <a:r>
              <a:rPr lang="en-GB" dirty="0" smtClean="0">
                <a:solidFill>
                  <a:srgbClr val="800000"/>
                </a:solidFill>
                <a:latin typeface="Verdana" pitchFamily="34" charset="0"/>
                <a:ea typeface="Verdana" pitchFamily="34" charset="0"/>
                <a:cs typeface="Verdana" pitchFamily="34" charset="0"/>
              </a:rPr>
              <a:t> </a:t>
            </a:r>
            <a:r>
              <a:rPr lang="en-GB" dirty="0" smtClean="0">
                <a:solidFill>
                  <a:srgbClr val="800000"/>
                </a:solidFill>
                <a:latin typeface="Verdana" pitchFamily="34" charset="0"/>
                <a:ea typeface="Verdana" pitchFamily="34" charset="0"/>
                <a:cs typeface="Verdana" pitchFamily="34" charset="0"/>
              </a:rPr>
              <a:t>B</a:t>
            </a:r>
            <a:r>
              <a:rPr lang="en-GB" dirty="0" smtClean="0">
                <a:solidFill>
                  <a:srgbClr val="800000"/>
                </a:solidFill>
                <a:latin typeface="Verdana" pitchFamily="34" charset="0"/>
                <a:ea typeface="Verdana" pitchFamily="34" charset="0"/>
                <a:cs typeface="Verdana" pitchFamily="34" charset="0"/>
              </a:rPr>
              <a:t>ig </a:t>
            </a:r>
            <a:r>
              <a:rPr lang="en-GB" dirty="0" smtClean="0">
                <a:solidFill>
                  <a:srgbClr val="800000"/>
                </a:solidFill>
                <a:latin typeface="Verdana" pitchFamily="34" charset="0"/>
                <a:ea typeface="Verdana" pitchFamily="34" charset="0"/>
                <a:cs typeface="Verdana" pitchFamily="34" charset="0"/>
              </a:rPr>
              <a:t>D</a:t>
            </a:r>
            <a:r>
              <a:rPr lang="en-GB" dirty="0" smtClean="0">
                <a:solidFill>
                  <a:srgbClr val="800000"/>
                </a:solidFill>
                <a:latin typeface="Verdana" pitchFamily="34" charset="0"/>
                <a:ea typeface="Verdana" pitchFamily="34" charset="0"/>
                <a:cs typeface="Verdana" pitchFamily="34" charset="0"/>
              </a:rPr>
              <a:t>ata</a:t>
            </a:r>
            <a:endParaRPr lang="en-US" dirty="0" smtClean="0">
              <a:solidFill>
                <a:srgbClr val="800000"/>
              </a:solidFill>
              <a:latin typeface="Verdana" pitchFamily="34" charset="0"/>
              <a:ea typeface="Verdana" pitchFamily="34" charset="0"/>
              <a:cs typeface="Verdana" pitchFamily="34" charset="0"/>
            </a:endParaRPr>
          </a:p>
        </p:txBody>
      </p:sp>
      <p:pic>
        <p:nvPicPr>
          <p:cNvPr id="134146" name="Picture 2" descr="https://lh3.googleusercontent.com/-BlpQBc-Oawk/AAAAAAAAAAI/AAAAAAAAC8I/aZWxO20qKJ4/s0-c-k-no-ns/photo.jpg"/>
          <p:cNvPicPr>
            <a:picLocks noChangeAspect="1" noChangeArrowheads="1"/>
          </p:cNvPicPr>
          <p:nvPr/>
        </p:nvPicPr>
        <p:blipFill>
          <a:blip r:embed="rId3" cstate="print"/>
          <a:srcRect/>
          <a:stretch>
            <a:fillRect/>
          </a:stretch>
        </p:blipFill>
        <p:spPr bwMode="auto">
          <a:xfrm>
            <a:off x="6781800" y="0"/>
            <a:ext cx="1981200" cy="1981200"/>
          </a:xfrm>
          <a:prstGeom prst="rect">
            <a:avLst/>
          </a:prstGeom>
          <a:noFill/>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3634</TotalTime>
  <Words>5447</Words>
  <Application>Microsoft Office PowerPoint</Application>
  <PresentationFormat>On-screen Show (4:3)</PresentationFormat>
  <Paragraphs>696</Paragraphs>
  <Slides>72</Slides>
  <Notes>47</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Oriel</vt:lpstr>
      <vt:lpstr>Before internship </vt:lpstr>
      <vt:lpstr>After the Internship</vt:lpstr>
      <vt:lpstr>After the Internship</vt:lpstr>
      <vt:lpstr>I learned:</vt:lpstr>
      <vt:lpstr>Week 1</vt:lpstr>
      <vt:lpstr>Heat Map using Google API</vt:lpstr>
      <vt:lpstr>Using D3.JS</vt:lpstr>
      <vt:lpstr>Slide 8</vt:lpstr>
      <vt:lpstr>Benefits of Big Data</vt:lpstr>
      <vt:lpstr>Overall : IBM big data in Telecom</vt:lpstr>
      <vt:lpstr>Sample size: 1,144 Business and IT Executives 26 Industries 53 from Telecommunications  </vt:lpstr>
      <vt:lpstr>Business Direction</vt:lpstr>
      <vt:lpstr>Customer-centric Objective</vt:lpstr>
      <vt:lpstr>Risk &amp; financial management Objective</vt:lpstr>
      <vt:lpstr>Non-traditional source of INFO</vt:lpstr>
      <vt:lpstr>Ways of Implementation</vt:lpstr>
      <vt:lpstr>Slide 17</vt:lpstr>
      <vt:lpstr>Slide 18</vt:lpstr>
      <vt:lpstr>Miso-  Tech Startup</vt:lpstr>
      <vt:lpstr>Slide 20</vt:lpstr>
      <vt:lpstr>Slide 21</vt:lpstr>
      <vt:lpstr>Slide 22</vt:lpstr>
      <vt:lpstr>Slide 23</vt:lpstr>
      <vt:lpstr>Verizon Service Control Gateway Architecture</vt:lpstr>
      <vt:lpstr>Slide 25</vt:lpstr>
      <vt:lpstr>For Example</vt:lpstr>
      <vt:lpstr>Slide 27</vt:lpstr>
      <vt:lpstr>Slide 28</vt:lpstr>
      <vt:lpstr>Smart Steps *</vt:lpstr>
      <vt:lpstr>Telefonica O2 – Smart Steps</vt:lpstr>
      <vt:lpstr>Slide 31</vt:lpstr>
      <vt:lpstr>Case 1 : O2 retail smart step case study</vt:lpstr>
      <vt:lpstr>Slide 33</vt:lpstr>
      <vt:lpstr>Slide 34</vt:lpstr>
      <vt:lpstr>Slide 35</vt:lpstr>
      <vt:lpstr>Case 2 : Smart Steps increase Morrisons new and return customers by 150%</vt:lpstr>
      <vt:lpstr>Slide 37</vt:lpstr>
      <vt:lpstr>Slide 38</vt:lpstr>
      <vt:lpstr>Slide 39</vt:lpstr>
      <vt:lpstr>Implication for Starhub</vt:lpstr>
      <vt:lpstr>Slide 41</vt:lpstr>
      <vt:lpstr>Case 1 : MTS India </vt:lpstr>
      <vt:lpstr>Slide 43</vt:lpstr>
      <vt:lpstr>Furthermore, MST India</vt:lpstr>
      <vt:lpstr>Slide 45</vt:lpstr>
      <vt:lpstr>Slide 46</vt:lpstr>
      <vt:lpstr>Slide 47</vt:lpstr>
      <vt:lpstr>Traffic solutions</vt:lpstr>
      <vt:lpstr>Traffic solutions</vt:lpstr>
      <vt:lpstr>Slide 50</vt:lpstr>
      <vt:lpstr>Slide 51</vt:lpstr>
      <vt:lpstr>Precision Market Insights</vt:lpstr>
      <vt:lpstr>Case 1:Connect Consumer Dots for NBA Teams, Sponsors</vt:lpstr>
      <vt:lpstr>Solution</vt:lpstr>
      <vt:lpstr>Slide 55</vt:lpstr>
      <vt:lpstr>Slide 56</vt:lpstr>
      <vt:lpstr>Amobee Acquisition</vt:lpstr>
      <vt:lpstr>Case 2 : Amobee and Lexus Automotive Case Study</vt:lpstr>
      <vt:lpstr>Slide 59</vt:lpstr>
      <vt:lpstr>Slide 60</vt:lpstr>
      <vt:lpstr>Implication for Starhub</vt:lpstr>
      <vt:lpstr>Insurance Company</vt:lpstr>
      <vt:lpstr>Insurance Company</vt:lpstr>
      <vt:lpstr>Slide 64</vt:lpstr>
      <vt:lpstr>Solution</vt:lpstr>
      <vt:lpstr>Implication for Starhub</vt:lpstr>
      <vt:lpstr>Slide 67</vt:lpstr>
      <vt:lpstr>Government - Politics</vt:lpstr>
      <vt:lpstr>Slide 69</vt:lpstr>
      <vt:lpstr>Reference:</vt:lpstr>
      <vt:lpstr>Reference:</vt:lpstr>
      <vt:lpstr>Appendix – Verizon API Architecture</vt:lpstr>
    </vt:vector>
  </TitlesOfParts>
  <Company>StarHub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SHSUPPORT</dc:creator>
  <cp:lastModifiedBy>SHSUPPORT</cp:lastModifiedBy>
  <cp:revision>244</cp:revision>
  <dcterms:created xsi:type="dcterms:W3CDTF">2015-12-22T03:10:18Z</dcterms:created>
  <dcterms:modified xsi:type="dcterms:W3CDTF">2016-01-06T09:50:04Z</dcterms:modified>
</cp:coreProperties>
</file>